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6"/>
  </p:notesMasterIdLst>
  <p:sldIdLst>
    <p:sldId id="269" r:id="rId2"/>
    <p:sldId id="352" r:id="rId3"/>
    <p:sldId id="514" r:id="rId4"/>
    <p:sldId id="399" r:id="rId5"/>
    <p:sldId id="401" r:id="rId6"/>
    <p:sldId id="530" r:id="rId7"/>
    <p:sldId id="402" r:id="rId8"/>
    <p:sldId id="403" r:id="rId9"/>
    <p:sldId id="395" r:id="rId10"/>
    <p:sldId id="396" r:id="rId11"/>
    <p:sldId id="355" r:id="rId12"/>
    <p:sldId id="520" r:id="rId13"/>
    <p:sldId id="521" r:id="rId14"/>
    <p:sldId id="522" r:id="rId15"/>
    <p:sldId id="523" r:id="rId16"/>
    <p:sldId id="524" r:id="rId17"/>
    <p:sldId id="525" r:id="rId18"/>
    <p:sldId id="526" r:id="rId19"/>
    <p:sldId id="356" r:id="rId20"/>
    <p:sldId id="394" r:id="rId21"/>
    <p:sldId id="531" r:id="rId22"/>
    <p:sldId id="319" r:id="rId23"/>
    <p:sldId id="533" r:id="rId24"/>
    <p:sldId id="532" r:id="rId25"/>
    <p:sldId id="353" r:id="rId26"/>
    <p:sldId id="292" r:id="rId27"/>
    <p:sldId id="567" r:id="rId28"/>
    <p:sldId id="596" r:id="rId29"/>
    <p:sldId id="592" r:id="rId30"/>
    <p:sldId id="589" r:id="rId31"/>
    <p:sldId id="590" r:id="rId32"/>
    <p:sldId id="591" r:id="rId33"/>
    <p:sldId id="593" r:id="rId34"/>
    <p:sldId id="584" r:id="rId35"/>
    <p:sldId id="585" r:id="rId36"/>
    <p:sldId id="586" r:id="rId37"/>
    <p:sldId id="587" r:id="rId38"/>
    <p:sldId id="594" r:id="rId39"/>
    <p:sldId id="583" r:id="rId40"/>
    <p:sldId id="598" r:id="rId41"/>
    <p:sldId id="599" r:id="rId42"/>
    <p:sldId id="600" r:id="rId43"/>
    <p:sldId id="286" r:id="rId44"/>
    <p:sldId id="31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514" autoAdjust="0"/>
  </p:normalViewPr>
  <p:slideViewPr>
    <p:cSldViewPr snapToGrid="0">
      <p:cViewPr varScale="1">
        <p:scale>
          <a:sx n="62" d="100"/>
          <a:sy n="62" d="100"/>
        </p:scale>
        <p:origin x="71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a:t>
            </a:r>
            <a:r>
              <a:rPr lang="en-US" altLang="ja-JP" dirty="0" err="1"/>
              <a:t>Virgenes</a:t>
            </a:r>
            <a:r>
              <a:rPr lang="en-US" altLang="ja-JP" dirty="0"/>
              <a:t> model. I divided into the RO whole part and RO each stage part. </a:t>
            </a:r>
            <a:r>
              <a:rPr kumimoji="1" lang="en-US" altLang="ja-JP" dirty="0"/>
              <a:t>The storage object is exogenous variable and the square object is predictive variable that is water quality. The hexagon object is mathematical model and have both input and output variable. The arrow toward the object is input variable and the arrow from the object is output variable. Especially, the four objects enclosed in the square are the prediction model constructed by </a:t>
            </a:r>
            <a:r>
              <a:rPr kumimoji="1" lang="en-US" altLang="ja-JP" dirty="0" err="1"/>
              <a:t>Imoto-san</a:t>
            </a:r>
            <a:r>
              <a:rPr kumimoji="1" lang="en-US" altLang="ja-JP" dirty="0"/>
              <a:t>.</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245372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9184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290955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1591192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67353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part is RO Optimization Concept.</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98612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is formulated into a plant scheduling optimization.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8 30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61.png"/><Relationship Id="rId5" Type="http://schemas.openxmlformats.org/officeDocument/2006/relationships/image" Target="../media/image25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51.sv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August 30th,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939BC9D-C539-272A-1FE8-C3B6CB9DD983}"/>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5598AC84-9E88-CA83-4545-E5533E8D1578}"/>
              </a:ext>
            </a:extLst>
          </p:cNvPr>
          <p:cNvSpPr>
            <a:spLocks noGrp="1"/>
          </p:cNvSpPr>
          <p:nvPr>
            <p:ph type="body" sz="quarter" idx="11"/>
          </p:nvPr>
        </p:nvSpPr>
        <p:spPr>
          <a:xfrm>
            <a:off x="517055" y="1071366"/>
            <a:ext cx="11341887" cy="5284983"/>
          </a:xfrm>
        </p:spPr>
        <p:txBody>
          <a:bodyPr/>
          <a:lstStyle/>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Issue</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u"/>
              <a:defRPr/>
            </a:pPr>
            <a:r>
              <a:rPr lang="en-US" altLang="ja-JP" sz="2400" dirty="0">
                <a:solidFill>
                  <a:srgbClr val="000000"/>
                </a:solidFill>
                <a:latin typeface="Times New Roman" panose="02020603050405020304" pitchFamily="18" charset="0"/>
                <a:ea typeface="ＭＳ Ｐゴシック" panose="020B0600070205080204" pitchFamily="50" charset="-128"/>
              </a:rPr>
              <a:t>Immature treatment of outliers</a:t>
            </a:r>
            <a:br>
              <a:rPr lang="en-US" altLang="ja-JP" dirty="0">
                <a:solidFill>
                  <a:srgbClr val="000000"/>
                </a:solidFill>
                <a:latin typeface="Times New Roman" panose="02020603050405020304" pitchFamily="18" charset="0"/>
                <a:ea typeface="ＭＳ Ｐゴシック" panose="020B0600070205080204" pitchFamily="50" charset="-128"/>
              </a:rPr>
            </a:br>
            <a:r>
              <a:rPr lang="en-US" altLang="ja-JP" sz="2400" dirty="0">
                <a:solidFill>
                  <a:srgbClr val="000000"/>
                </a:solidFill>
                <a:latin typeface="Times New Roman" panose="02020603050405020304" pitchFamily="18" charset="0"/>
                <a:ea typeface="ＭＳ Ｐゴシック" panose="020B0600070205080204" pitchFamily="50" charset="-128"/>
              </a:rPr>
              <a:t>S</a:t>
            </a:r>
            <a:r>
              <a:rPr lang="en-US" altLang="ja-JP" sz="2400" dirty="0">
                <a:solidFill>
                  <a:srgbClr val="000000"/>
                </a:solidFill>
                <a:effectLst/>
                <a:latin typeface="Times New Roman" panose="02020603050405020304" pitchFamily="18" charset="0"/>
                <a:ea typeface="ＭＳ Ｐゴシック" panose="020B0600070205080204" pitchFamily="50" charset="-128"/>
              </a:rPr>
              <a:t>pike noise frequently are particularly observed in permeate TOC data.</a:t>
            </a:r>
          </a:p>
          <a:p>
            <a:pPr marL="341313" lvl="1" indent="0">
              <a:lnSpc>
                <a:spcPct val="90000"/>
              </a:lnSpc>
              <a:spcBef>
                <a:spcPts val="1000"/>
              </a:spcBef>
              <a:buClr>
                <a:srgbClr val="00316C"/>
              </a:buClr>
              <a:buNone/>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Action</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Implementation of other outlier handling methods</a:t>
            </a: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Confirmation of the detection limits and sensitivity of the Measuring instrument</a:t>
            </a:r>
          </a:p>
          <a:p>
            <a:pPr marR="0" lvl="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u"/>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4135CF23-7A1F-D1A3-5CD8-F935698B3698}"/>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10" name="タイトル 4">
            <a:extLst>
              <a:ext uri="{FF2B5EF4-FFF2-40B4-BE49-F238E27FC236}">
                <a16:creationId xmlns:a16="http://schemas.microsoft.com/office/drawing/2014/main" id="{E1BD15AB-E694-215D-3F99-43B032075115}"/>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Future Tasks</a:t>
            </a:r>
            <a:endParaRPr lang="ja-JP" altLang="en-US" dirty="0"/>
          </a:p>
        </p:txBody>
      </p:sp>
    </p:spTree>
    <p:extLst>
      <p:ext uri="{BB962C8B-B14F-4D97-AF65-F5344CB8AC3E}">
        <p14:creationId xmlns:p14="http://schemas.microsoft.com/office/powerpoint/2010/main" val="360740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96350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a:br>
            <a:r>
              <a:rPr lang="en-US" altLang="ja-JP"/>
              <a:t>Targeting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341887" cy="1507447"/>
          </a:xfrm>
        </p:spPr>
        <p:txBody>
          <a:bodyPr/>
          <a:lstStyle/>
          <a:p>
            <a:r>
              <a:rPr lang="en-US" altLang="ja-JP" dirty="0"/>
              <a:t>Clogging Classification</a:t>
            </a:r>
          </a:p>
          <a:p>
            <a:pPr lvl="1"/>
            <a:r>
              <a:rPr lang="en-US" altLang="ja-JP" dirty="0"/>
              <a:t>Scaling: Chemical &amp; Fluidic dynamics</a:t>
            </a:r>
          </a:p>
          <a:p>
            <a:pPr lvl="1"/>
            <a:r>
              <a:rPr lang="en-US" altLang="ja-JP" dirty="0"/>
              <a:t> Fouling: Bio &amp; </a:t>
            </a:r>
            <a:r>
              <a:rPr lang="en-US" altLang="ja-JP" dirty="0">
                <a:solidFill>
                  <a:srgbClr val="FF0000"/>
                </a:solidFill>
              </a:rPr>
              <a:t>Fluidic</a:t>
            </a:r>
            <a:r>
              <a:rPr lang="en-US" altLang="ja-JP" dirty="0"/>
              <a:t> dynamics</a:t>
            </a:r>
          </a:p>
        </p:txBody>
      </p:sp>
      <p:sp>
        <p:nvSpPr>
          <p:cNvPr id="8" name="テキスト ボックス 7">
            <a:extLst>
              <a:ext uri="{FF2B5EF4-FFF2-40B4-BE49-F238E27FC236}">
                <a16:creationId xmlns:a16="http://schemas.microsoft.com/office/drawing/2014/main" id="{1574D6A6-99D0-911C-57CB-4440C51BD53C}"/>
              </a:ext>
            </a:extLst>
          </p:cNvPr>
          <p:cNvSpPr txBox="1"/>
          <p:nvPr/>
        </p:nvSpPr>
        <p:spPr>
          <a:xfrm>
            <a:off x="6091238" y="60803"/>
            <a:ext cx="6100762" cy="646331"/>
          </a:xfrm>
          <a:prstGeom prst="rect">
            <a:avLst/>
          </a:prstGeom>
          <a:solidFill>
            <a:schemeClr val="bg1"/>
          </a:solidFill>
        </p:spPr>
        <p:txBody>
          <a:bodyPr wrap="square">
            <a:spAutoFit/>
          </a:bodyPr>
          <a:lstStyle/>
          <a:p>
            <a:r>
              <a:rPr lang="ja-JP" altLang="en-US" dirty="0"/>
              <a:t>https://www.ourpureh2o.com/home/showpublisheddocument/14305/637964028619970000</a:t>
            </a:r>
          </a:p>
        </p:txBody>
      </p:sp>
      <p:pic>
        <p:nvPicPr>
          <p:cNvPr id="16" name="図 15">
            <a:extLst>
              <a:ext uri="{FF2B5EF4-FFF2-40B4-BE49-F238E27FC236}">
                <a16:creationId xmlns:a16="http://schemas.microsoft.com/office/drawing/2014/main" id="{A8EBC633-43D8-6291-A875-6041FAC5647A}"/>
              </a:ext>
            </a:extLst>
          </p:cNvPr>
          <p:cNvPicPr>
            <a:picLocks noChangeAspect="1"/>
          </p:cNvPicPr>
          <p:nvPr/>
        </p:nvPicPr>
        <p:blipFill>
          <a:blip r:embed="rId3"/>
          <a:stretch>
            <a:fillRect/>
          </a:stretch>
        </p:blipFill>
        <p:spPr>
          <a:xfrm>
            <a:off x="1590778" y="3295229"/>
            <a:ext cx="4392185" cy="3243683"/>
          </a:xfrm>
          <a:prstGeom prst="rect">
            <a:avLst/>
          </a:prstGeom>
        </p:spPr>
      </p:pic>
      <p:sp>
        <p:nvSpPr>
          <p:cNvPr id="17" name="テキスト ボックス 16">
            <a:extLst>
              <a:ext uri="{FF2B5EF4-FFF2-40B4-BE49-F238E27FC236}">
                <a16:creationId xmlns:a16="http://schemas.microsoft.com/office/drawing/2014/main" id="{3F255039-54E1-9661-A5F6-6DEF4422DE9A}"/>
              </a:ext>
            </a:extLst>
          </p:cNvPr>
          <p:cNvSpPr txBox="1"/>
          <p:nvPr/>
        </p:nvSpPr>
        <p:spPr>
          <a:xfrm>
            <a:off x="3143250" y="2925897"/>
            <a:ext cx="902811" cy="369332"/>
          </a:xfrm>
          <a:prstGeom prst="rect">
            <a:avLst/>
          </a:prstGeom>
          <a:noFill/>
        </p:spPr>
        <p:txBody>
          <a:bodyPr wrap="none" rtlCol="0">
            <a:spAutoFit/>
          </a:bodyPr>
          <a:lstStyle/>
          <a:p>
            <a:r>
              <a:rPr kumimoji="1" lang="en-US" altLang="ja-JP" dirty="0"/>
              <a:t>scaling</a:t>
            </a:r>
            <a:endParaRPr kumimoji="1" lang="ja-JP" altLang="en-US" dirty="0"/>
          </a:p>
        </p:txBody>
      </p:sp>
      <p:pic>
        <p:nvPicPr>
          <p:cNvPr id="21" name="図 20">
            <a:extLst>
              <a:ext uri="{FF2B5EF4-FFF2-40B4-BE49-F238E27FC236}">
                <a16:creationId xmlns:a16="http://schemas.microsoft.com/office/drawing/2014/main" id="{E51E99B6-B79C-7CBD-897D-C94E6DFDF178}"/>
              </a:ext>
            </a:extLst>
          </p:cNvPr>
          <p:cNvPicPr>
            <a:picLocks noChangeAspect="1"/>
          </p:cNvPicPr>
          <p:nvPr/>
        </p:nvPicPr>
        <p:blipFill>
          <a:blip r:embed="rId4"/>
          <a:stretch>
            <a:fillRect/>
          </a:stretch>
        </p:blipFill>
        <p:spPr>
          <a:xfrm>
            <a:off x="5974240" y="2093427"/>
            <a:ext cx="5834062" cy="1178086"/>
          </a:xfrm>
          <a:prstGeom prst="rect">
            <a:avLst/>
          </a:prstGeom>
        </p:spPr>
      </p:pic>
      <p:pic>
        <p:nvPicPr>
          <p:cNvPr id="23" name="図 22">
            <a:extLst>
              <a:ext uri="{FF2B5EF4-FFF2-40B4-BE49-F238E27FC236}">
                <a16:creationId xmlns:a16="http://schemas.microsoft.com/office/drawing/2014/main" id="{2B8C5E55-D811-084B-8CAB-486D76520622}"/>
              </a:ext>
            </a:extLst>
          </p:cNvPr>
          <p:cNvPicPr>
            <a:picLocks noChangeAspect="1"/>
          </p:cNvPicPr>
          <p:nvPr/>
        </p:nvPicPr>
        <p:blipFill>
          <a:blip r:embed="rId5"/>
          <a:stretch>
            <a:fillRect/>
          </a:stretch>
        </p:blipFill>
        <p:spPr>
          <a:xfrm>
            <a:off x="6891339" y="3271513"/>
            <a:ext cx="4210048" cy="3316092"/>
          </a:xfrm>
          <a:prstGeom prst="rect">
            <a:avLst/>
          </a:prstGeom>
        </p:spPr>
      </p:pic>
      <p:sp>
        <p:nvSpPr>
          <p:cNvPr id="24" name="テキスト ボックス 23">
            <a:extLst>
              <a:ext uri="{FF2B5EF4-FFF2-40B4-BE49-F238E27FC236}">
                <a16:creationId xmlns:a16="http://schemas.microsoft.com/office/drawing/2014/main" id="{747B92EA-BB58-1029-7C60-99A0F964B55E}"/>
              </a:ext>
            </a:extLst>
          </p:cNvPr>
          <p:cNvSpPr txBox="1"/>
          <p:nvPr/>
        </p:nvSpPr>
        <p:spPr>
          <a:xfrm>
            <a:off x="8639175" y="1794400"/>
            <a:ext cx="864339" cy="369332"/>
          </a:xfrm>
          <a:prstGeom prst="rect">
            <a:avLst/>
          </a:prstGeom>
          <a:noFill/>
        </p:spPr>
        <p:txBody>
          <a:bodyPr wrap="none" rtlCol="0">
            <a:spAutoFit/>
          </a:bodyPr>
          <a:lstStyle/>
          <a:p>
            <a:r>
              <a:rPr kumimoji="1" lang="en-US" altLang="ja-JP" dirty="0"/>
              <a:t>fouling</a:t>
            </a:r>
            <a:endParaRPr kumimoji="1" lang="ja-JP" altLang="en-US" dirty="0"/>
          </a:p>
        </p:txBody>
      </p:sp>
    </p:spTree>
    <p:extLst>
      <p:ext uri="{BB962C8B-B14F-4D97-AF65-F5344CB8AC3E}">
        <p14:creationId xmlns:p14="http://schemas.microsoft.com/office/powerpoint/2010/main" val="262179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Theory</a:t>
            </a:r>
            <a:r>
              <a:rPr lang="ja-JP" altLang="en-US" dirty="0"/>
              <a:t>：</a:t>
            </a:r>
            <a:r>
              <a:rPr lang="en-US" altLang="ja-JP" dirty="0"/>
              <a:t>Bernoulli's principle</a:t>
            </a:r>
          </a:p>
          <a:p>
            <a:pPr lvl="1"/>
            <a:endParaRPr lang="en-US" altLang="ja-JP" dirty="0"/>
          </a:p>
        </p:txBody>
      </p:sp>
      <p:pic>
        <p:nvPicPr>
          <p:cNvPr id="6" name="図 5">
            <a:extLst>
              <a:ext uri="{FF2B5EF4-FFF2-40B4-BE49-F238E27FC236}">
                <a16:creationId xmlns:a16="http://schemas.microsoft.com/office/drawing/2014/main" id="{CE136E6E-4D17-B616-4B2E-7C98AD62A425}"/>
              </a:ext>
            </a:extLst>
          </p:cNvPr>
          <p:cNvPicPr>
            <a:picLocks noChangeAspect="1"/>
          </p:cNvPicPr>
          <p:nvPr/>
        </p:nvPicPr>
        <p:blipFill>
          <a:blip r:embed="rId2"/>
          <a:stretch>
            <a:fillRect/>
          </a:stretch>
        </p:blipFill>
        <p:spPr>
          <a:xfrm>
            <a:off x="6280850" y="1704512"/>
            <a:ext cx="5079476" cy="4287938"/>
          </a:xfrm>
          <a:prstGeom prst="rect">
            <a:avLst/>
          </a:prstGeom>
        </p:spPr>
      </p:pic>
      <p:pic>
        <p:nvPicPr>
          <p:cNvPr id="8" name="図 7">
            <a:extLst>
              <a:ext uri="{FF2B5EF4-FFF2-40B4-BE49-F238E27FC236}">
                <a16:creationId xmlns:a16="http://schemas.microsoft.com/office/drawing/2014/main" id="{B75DECE7-AE75-6758-43A4-6AD8EEDE1FE2}"/>
              </a:ext>
            </a:extLst>
          </p:cNvPr>
          <p:cNvPicPr>
            <a:picLocks noChangeAspect="1"/>
          </p:cNvPicPr>
          <p:nvPr/>
        </p:nvPicPr>
        <p:blipFill>
          <a:blip r:embed="rId3"/>
          <a:stretch>
            <a:fillRect/>
          </a:stretch>
        </p:blipFill>
        <p:spPr>
          <a:xfrm>
            <a:off x="922428" y="1490127"/>
            <a:ext cx="4859807" cy="4716709"/>
          </a:xfrm>
          <a:prstGeom prst="rect">
            <a:avLst/>
          </a:prstGeom>
        </p:spPr>
      </p:pic>
      <p:sp>
        <p:nvSpPr>
          <p:cNvPr id="10" name="テキスト ボックス 9">
            <a:extLst>
              <a:ext uri="{FF2B5EF4-FFF2-40B4-BE49-F238E27FC236}">
                <a16:creationId xmlns:a16="http://schemas.microsoft.com/office/drawing/2014/main" id="{B74A62FE-9C3F-F716-224C-7497E2A329DA}"/>
              </a:ext>
            </a:extLst>
          </p:cNvPr>
          <p:cNvSpPr txBox="1"/>
          <p:nvPr/>
        </p:nvSpPr>
        <p:spPr>
          <a:xfrm>
            <a:off x="6280850" y="833941"/>
            <a:ext cx="6101602" cy="369332"/>
          </a:xfrm>
          <a:prstGeom prst="rect">
            <a:avLst/>
          </a:prstGeom>
          <a:noFill/>
        </p:spPr>
        <p:txBody>
          <a:bodyPr wrap="square">
            <a:spAutoFit/>
          </a:bodyPr>
          <a:lstStyle/>
          <a:p>
            <a:r>
              <a:rPr lang="ja-JP" altLang="en-US" dirty="0"/>
              <a:t>https://www.vedantu.com/physics/bernoullis-theorem</a:t>
            </a:r>
          </a:p>
        </p:txBody>
      </p:sp>
    </p:spTree>
    <p:extLst>
      <p:ext uri="{BB962C8B-B14F-4D97-AF65-F5344CB8AC3E}">
        <p14:creationId xmlns:p14="http://schemas.microsoft.com/office/powerpoint/2010/main" val="219751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latin typeface="+mn-ea"/>
              </a:rPr>
              <a:t>Definition of system input and output</a:t>
            </a:r>
          </a:p>
          <a:p>
            <a:endParaRPr lang="en-US" altLang="ja-JP" dirty="0">
              <a:latin typeface="+mn-ea"/>
            </a:endParaRPr>
          </a:p>
        </p:txBody>
      </p:sp>
      <p:pic>
        <p:nvPicPr>
          <p:cNvPr id="7" name="図 6">
            <a:extLst>
              <a:ext uri="{FF2B5EF4-FFF2-40B4-BE49-F238E27FC236}">
                <a16:creationId xmlns:a16="http://schemas.microsoft.com/office/drawing/2014/main" id="{A0383F05-8047-9A20-D4CD-D2AEFDD31CD8}"/>
              </a:ext>
            </a:extLst>
          </p:cNvPr>
          <p:cNvPicPr>
            <a:picLocks noChangeAspect="1"/>
          </p:cNvPicPr>
          <p:nvPr/>
        </p:nvPicPr>
        <p:blipFill>
          <a:blip r:embed="rId2"/>
          <a:stretch>
            <a:fillRect/>
          </a:stretch>
        </p:blipFill>
        <p:spPr>
          <a:xfrm>
            <a:off x="1357342" y="1727948"/>
            <a:ext cx="9014722" cy="4152816"/>
          </a:xfrm>
          <a:prstGeom prst="rect">
            <a:avLst/>
          </a:prstGeom>
        </p:spPr>
      </p:pic>
    </p:spTree>
    <p:extLst>
      <p:ext uri="{BB962C8B-B14F-4D97-AF65-F5344CB8AC3E}">
        <p14:creationId xmlns:p14="http://schemas.microsoft.com/office/powerpoint/2010/main" val="312135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Application to LVMWD</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Bernoulli's Principle</a:t>
                </a:r>
              </a:p>
              <a:p>
                <a:endParaRPr lang="en-US" altLang="ja-JP" dirty="0"/>
              </a:p>
              <a:p>
                <a:pPr marL="341313" lvl="1" indent="0">
                  <a:buNone/>
                </a:pPr>
                <a:endParaRPr lang="en-US" altLang="ja-JP" dirty="0"/>
              </a:p>
              <a:p>
                <a:pPr lvl="1"/>
                <a:r>
                  <a:rPr lang="en-US" altLang="ja-JP" dirty="0"/>
                  <a:t>Exchanging  volume flow to velocity</a:t>
                </a:r>
                <a:br>
                  <a:rPr lang="en-US" altLang="ja-JP" dirty="0"/>
                </a:br>
                <a14:m>
                  <m:oMath xmlns:m="http://schemas.openxmlformats.org/officeDocument/2006/math">
                    <m:r>
                      <a:rPr lang="en-US" altLang="ja-JP" b="0" i="1" smtClean="0">
                        <a:latin typeface="Cambria Math" panose="02040503050406030204" pitchFamily="18" charset="0"/>
                      </a:rPr>
                      <m:t>𝑄</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3</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  </m:t>
                    </m:r>
                    <m:r>
                      <a:rPr lang="en-US" altLang="ja-JP" b="0" i="1" smtClean="0">
                        <a:latin typeface="Cambria Math" panose="02040503050406030204" pitchFamily="18" charset="0"/>
                      </a:rPr>
                      <m:t>𝐴</m:t>
                    </m:r>
                    <m:d>
                      <m:dPr>
                        <m:begChr m:val="["/>
                        <m:endChr m:val="]"/>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2</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oMath>
                </a14:m>
                <a:endParaRPr lang="en-US" altLang="ja-JP" dirty="0"/>
              </a:p>
              <a:p>
                <a:pPr lvl="1"/>
                <a:r>
                  <a:rPr lang="en-US" altLang="ja-JP" dirty="0"/>
                  <a:t> Bernoulli’s principle at RO System</a:t>
                </a:r>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b="0" i="1" smtClean="0">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𝑓𝑒𝑒𝑑</m:t>
                        </m:r>
                      </m:sub>
                      <m:sup>
                        <m:r>
                          <a:rPr lang="en-US" altLang="ja-JP" sz="1800" b="0" i="1" smtClean="0">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𝑐𝑜𝑛𝑐</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b="0" i="1" smtClean="0">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solidFill>
                              <a:srgbClr val="FF0000"/>
                            </a:solidFill>
                            <a:latin typeface="Cambria Math" panose="02040503050406030204" pitchFamily="18" charset="0"/>
                            <a:ea typeface="Cambria Math" panose="02040503050406030204" pitchFamily="18" charset="0"/>
                          </a:rPr>
                        </m:ctrlPr>
                      </m:sSubPr>
                      <m:e>
                        <m:r>
                          <a:rPr lang="en-US" altLang="ja-JP" sz="1800" b="0" i="1" smtClean="0">
                            <a:solidFill>
                              <a:srgbClr val="FF0000"/>
                            </a:solidFill>
                            <a:latin typeface="Cambria Math" panose="02040503050406030204" pitchFamily="18" charset="0"/>
                            <a:ea typeface="Cambria Math" panose="02040503050406030204" pitchFamily="18" charset="0"/>
                          </a:rPr>
                          <m:t>𝑅</m:t>
                        </m:r>
                      </m:e>
                      <m:sub>
                        <m:r>
                          <a:rPr lang="en-US" altLang="ja-JP" sz="1800" b="0" i="1" smtClean="0">
                            <a:solidFill>
                              <a:srgbClr val="FF0000"/>
                            </a:solidFill>
                            <a:latin typeface="Cambria Math" panose="02040503050406030204" pitchFamily="18" charset="0"/>
                            <a:ea typeface="Cambria Math" panose="02040503050406030204" pitchFamily="18" charset="0"/>
                          </a:rPr>
                          <m:t>𝑅𝑂</m:t>
                        </m:r>
                      </m:sub>
                    </m:sSub>
                  </m:oMath>
                </a14:m>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81737A47-D684-47EE-BD91-4E89EE42895A}"/>
              </a:ext>
            </a:extLst>
          </p:cNvPr>
          <p:cNvPicPr>
            <a:picLocks noChangeAspect="1"/>
          </p:cNvPicPr>
          <p:nvPr/>
        </p:nvPicPr>
        <p:blipFill rotWithShape="1">
          <a:blip r:embed="rId3"/>
          <a:srcRect l="24845" t="28904" r="24581" b="59929"/>
          <a:stretch/>
        </p:blipFill>
        <p:spPr>
          <a:xfrm>
            <a:off x="1775444" y="1540956"/>
            <a:ext cx="4849813" cy="67950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DBC4F3F-1DE4-4259-9A5E-5AA5984E6AEB}"/>
                  </a:ext>
                </a:extLst>
              </p:cNvPr>
              <p:cNvSpPr txBox="1"/>
              <p:nvPr/>
            </p:nvSpPr>
            <p:spPr>
              <a:xfrm>
                <a:off x="9309663" y="4971199"/>
                <a:ext cx="2715808" cy="400110"/>
              </a:xfrm>
              <a:prstGeom prst="rect">
                <a:avLst/>
              </a:prstGeom>
              <a:noFill/>
              <a:ln w="19050">
                <a:solidFill>
                  <a:schemeClr val="tx1"/>
                </a:solidFill>
              </a:ln>
            </p:spPr>
            <p:txBody>
              <a:bodyPr wrap="none" rtlCol="0">
                <a:spAutoFit/>
              </a:bodyPr>
              <a:lstStyle/>
              <a:p>
                <a:pPr algn="ctr"/>
                <a:r>
                  <a:rPr kumimoji="1" lang="en-US" altLang="ja-JP" sz="2000" dirty="0"/>
                  <a:t>energy</a:t>
                </a:r>
                <a:r>
                  <a:rPr kumimoji="1" lang="ja-JP" altLang="en-US" sz="2000" dirty="0"/>
                  <a:t> </a:t>
                </a:r>
                <a:r>
                  <a:rPr kumimoji="1" lang="en-US" altLang="ja-JP" sz="2000" dirty="0"/>
                  <a:t>loss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dirty="0"/>
                  <a:t> fouling?</a:t>
                </a:r>
                <a:endParaRPr kumimoji="1" lang="ja-JP" altLang="en-US" sz="2000" dirty="0"/>
              </a:p>
            </p:txBody>
          </p:sp>
        </mc:Choice>
        <mc:Fallback xmlns="">
          <p:sp>
            <p:nvSpPr>
              <p:cNvPr id="25" name="テキスト ボックス 24">
                <a:extLst>
                  <a:ext uri="{FF2B5EF4-FFF2-40B4-BE49-F238E27FC236}">
                    <a16:creationId xmlns:a16="http://schemas.microsoft.com/office/drawing/2014/main" id="{6DBC4F3F-1DE4-4259-9A5E-5AA5984E6AEB}"/>
                  </a:ext>
                </a:extLst>
              </p:cNvPr>
              <p:cNvSpPr txBox="1">
                <a:spLocks noRot="1" noChangeAspect="1" noMove="1" noResize="1" noEditPoints="1" noAdjustHandles="1" noChangeArrowheads="1" noChangeShapeType="1" noTextEdit="1"/>
              </p:cNvSpPr>
              <p:nvPr/>
            </p:nvSpPr>
            <p:spPr>
              <a:xfrm>
                <a:off x="9309663" y="4971199"/>
                <a:ext cx="2715808" cy="400110"/>
              </a:xfrm>
              <a:prstGeom prst="rect">
                <a:avLst/>
              </a:prstGeom>
              <a:blipFill>
                <a:blip r:embed="rId4"/>
                <a:stretch>
                  <a:fillRect l="-1782" t="-4348" r="-1559" b="-23188"/>
                </a:stretch>
              </a:blipFill>
              <a:ln w="19050">
                <a:solidFill>
                  <a:schemeClr val="tx1"/>
                </a:solidFill>
              </a:ln>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505BC3B0-DB9E-4D68-88BD-674004587EBA}"/>
              </a:ext>
            </a:extLst>
          </p:cNvPr>
          <p:cNvSpPr txBox="1"/>
          <p:nvPr/>
        </p:nvSpPr>
        <p:spPr>
          <a:xfrm>
            <a:off x="1345165" y="5664407"/>
            <a:ext cx="9685665" cy="400110"/>
          </a:xfrm>
          <a:prstGeom prst="rect">
            <a:avLst/>
          </a:prstGeom>
          <a:noFill/>
          <a:ln w="19050">
            <a:solidFill>
              <a:schemeClr val="bg1">
                <a:lumMod val="75000"/>
              </a:schemeClr>
            </a:solidFill>
          </a:ln>
        </p:spPr>
        <p:txBody>
          <a:bodyPr wrap="none" rtlCol="0">
            <a:spAutoFit/>
          </a:bodyPr>
          <a:lstStyle/>
          <a:p>
            <a:pPr algn="ctr"/>
            <a:r>
              <a:rPr kumimoji="1" lang="en-US" altLang="ja-JP" sz="2000" dirty="0">
                <a:solidFill>
                  <a:schemeClr val="bg1">
                    <a:lumMod val="75000"/>
                  </a:schemeClr>
                </a:solidFill>
              </a:rPr>
              <a:t>Future work</a:t>
            </a:r>
            <a:r>
              <a:rPr kumimoji="1" lang="ja-JP" altLang="en-US" sz="2000" dirty="0">
                <a:solidFill>
                  <a:schemeClr val="bg1">
                    <a:lumMod val="75000"/>
                  </a:schemeClr>
                </a:solidFill>
              </a:rPr>
              <a:t>：</a:t>
            </a:r>
            <a:r>
              <a:rPr kumimoji="1" lang="en-US" altLang="ja-JP" sz="2000" dirty="0">
                <a:solidFill>
                  <a:schemeClr val="bg1">
                    <a:lumMod val="75000"/>
                  </a:schemeClr>
                </a:solidFill>
              </a:rPr>
              <a:t>Considering fluid of mass at each pipes and booster pumps dynamics</a:t>
            </a:r>
            <a:endParaRPr kumimoji="1" lang="ja-JP" altLang="en-US" sz="2000" dirty="0">
              <a:solidFill>
                <a:schemeClr val="bg1">
                  <a:lumMod val="75000"/>
                </a:schemeClr>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58FC5A8-75E1-D98F-FEC9-12DA19FA4174}"/>
                  </a:ext>
                </a:extLst>
              </p:cNvPr>
              <p:cNvSpPr txBox="1"/>
              <p:nvPr/>
            </p:nvSpPr>
            <p:spPr>
              <a:xfrm>
                <a:off x="4350684" y="785762"/>
                <a:ext cx="7841316"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1,2,3</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𝑓𝑒𝑒𝑑</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𝑝𝑒𝑟𝑚</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𝑐𝑜𝑛𝑐</m:t>
                          </m:r>
                        </m:e>
                      </m:d>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𝑚𝑒𝑎𝑛𝑠</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𝑡h</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𝑠𝑡𝑎𝑔𝑒</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𝑙𝑜𝑐</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𝑃𝑟𝑒𝑠𝑠𝑢𝑟𝑒</m:t>
                      </m:r>
                      <m:r>
                        <a:rPr lang="en-US" altLang="ja-JP" sz="1800" b="0" i="1" smtClean="0">
                          <a:latin typeface="Cambria Math" panose="02040503050406030204" pitchFamily="18" charset="0"/>
                        </a:rPr>
                        <m:t> </m:t>
                      </m:r>
                    </m:oMath>
                  </m:oMathPara>
                </a14:m>
                <a:endParaRPr lang="ja-JP" altLang="en-US" dirty="0"/>
              </a:p>
            </p:txBody>
          </p:sp>
        </mc:Choice>
        <mc:Fallback xmlns="">
          <p:sp>
            <p:nvSpPr>
              <p:cNvPr id="8" name="テキスト ボックス 7">
                <a:extLst>
                  <a:ext uri="{FF2B5EF4-FFF2-40B4-BE49-F238E27FC236}">
                    <a16:creationId xmlns:a16="http://schemas.microsoft.com/office/drawing/2014/main" id="{E58FC5A8-75E1-D98F-FEC9-12DA19FA4174}"/>
                  </a:ext>
                </a:extLst>
              </p:cNvPr>
              <p:cNvSpPr txBox="1">
                <a:spLocks noRot="1" noChangeAspect="1" noMove="1" noResize="1" noEditPoints="1" noAdjustHandles="1" noChangeArrowheads="1" noChangeShapeType="1" noTextEdit="1"/>
              </p:cNvSpPr>
              <p:nvPr/>
            </p:nvSpPr>
            <p:spPr>
              <a:xfrm>
                <a:off x="4350684" y="785762"/>
                <a:ext cx="7841316" cy="391646"/>
              </a:xfrm>
              <a:prstGeom prst="rect">
                <a:avLst/>
              </a:prstGeom>
              <a:blipFill>
                <a:blip r:embed="rId5"/>
                <a:stretch>
                  <a:fillRect b="-7813"/>
                </a:stretch>
              </a:blipFill>
            </p:spPr>
            <p:txBody>
              <a:bodyPr/>
              <a:lstStyle/>
              <a:p>
                <a:r>
                  <a:rPr lang="ja-JP" altLang="en-US">
                    <a:noFill/>
                  </a:rPr>
                  <a:t> </a:t>
                </a:r>
              </a:p>
            </p:txBody>
          </p:sp>
        </mc:Fallback>
      </mc:AlternateContent>
      <p:sp>
        <p:nvSpPr>
          <p:cNvPr id="10" name="矢印: 右 9">
            <a:extLst>
              <a:ext uri="{FF2B5EF4-FFF2-40B4-BE49-F238E27FC236}">
                <a16:creationId xmlns:a16="http://schemas.microsoft.com/office/drawing/2014/main" id="{0219355C-E170-E5C2-BDCF-3C0541980369}"/>
              </a:ext>
            </a:extLst>
          </p:cNvPr>
          <p:cNvSpPr/>
          <p:nvPr/>
        </p:nvSpPr>
        <p:spPr>
          <a:xfrm rot="16200000">
            <a:off x="11127442" y="4646862"/>
            <a:ext cx="201705" cy="1613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59551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6A2BF60-CAB2-9395-F709-3E0857EF83C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Step1 : Estimate ρ,A from data</a:t>
                </a:r>
              </a:p>
              <a:p>
                <a:pPr lvl="1"/>
                <a14:m>
                  <m:oMath xmlns:m="http://schemas.openxmlformats.org/officeDocument/2006/math">
                    <m:r>
                      <a:rPr lang="en-US" altLang="ja-JP" b="0" i="0" dirty="0" smtClean="0">
                        <a:solidFill>
                          <a:schemeClr val="tx1"/>
                        </a:solidFill>
                        <a:latin typeface="Cambria Math" panose="02040503050406030204" pitchFamily="18" charset="0"/>
                      </a:rPr>
                      <m:t> </m:t>
                    </m:r>
                    <m:r>
                      <a:rPr lang="ja-JP" altLang="en-US" i="1" dirty="0" smtClean="0">
                        <a:solidFill>
                          <a:srgbClr val="FF0000"/>
                        </a:solidFill>
                        <a:latin typeface="Cambria Math" panose="02040503050406030204" pitchFamily="18" charset="0"/>
                      </a:rPr>
                      <m:t> </m:t>
                    </m:r>
                    <m:r>
                      <a:rPr lang="en-US" altLang="ja-JP" b="0" i="1" dirty="0" smtClean="0">
                        <a:solidFill>
                          <a:schemeClr val="tx1"/>
                        </a:solidFill>
                        <a:latin typeface="Cambria Math" panose="02040503050406030204" pitchFamily="18" charset="0"/>
                      </a:rPr>
                      <m:t>𝑖𝑔𝑟𝑜𝑟𝑒</m:t>
                    </m:r>
                    <m:r>
                      <a:rPr lang="en-US" altLang="ja-JP" b="0" i="1" dirty="0" smtClean="0">
                        <a:solidFill>
                          <a:srgbClr val="FF0000"/>
                        </a:solidFill>
                        <a:latin typeface="Cambria Math" panose="02040503050406030204" pitchFamily="18" charset="0"/>
                      </a:rPr>
                      <m:t> </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𝑅</m:t>
                        </m:r>
                      </m:e>
                      <m:sub>
                        <m:r>
                          <a:rPr lang="en-US" altLang="ja-JP" b="0" i="1" smtClean="0">
                            <a:solidFill>
                              <a:srgbClr val="FF0000"/>
                            </a:solidFill>
                            <a:latin typeface="Cambria Math" panose="02040503050406030204" pitchFamily="18" charset="0"/>
                            <a:ea typeface="Cambria Math" panose="02040503050406030204" pitchFamily="18" charset="0"/>
                          </a:rPr>
                          <m:t>𝑅𝑂</m:t>
                        </m:r>
                      </m:sub>
                    </m:sSub>
                    <m:r>
                      <a:rPr lang="en-US" altLang="ja-JP" b="0" i="1" smtClean="0">
                        <a:solidFill>
                          <a:srgbClr val="FF0000"/>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𝑟𝑒𝑎𝑟𝑟𝑎𝑛𝑔𝑒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𝑡h𝑒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𝑒𝑥𝑝𝑟𝑒𝑠𝑠𝑖𝑜𝑛</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𝑓𝑜𝑟</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rgbClr val="0000CC"/>
                        </a:solidFill>
                        <a:latin typeface="Cambria Math" panose="02040503050406030204" pitchFamily="18" charset="0"/>
                        <a:ea typeface="Cambria Math" panose="02040503050406030204" pitchFamily="18" charset="0"/>
                      </a:rPr>
                      <m:t>𝜌</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rgbClr val="0000CC"/>
                        </a:solidFill>
                        <a:latin typeface="Cambria Math" panose="02040503050406030204" pitchFamily="18" charset="0"/>
                        <a:ea typeface="Cambria Math" panose="02040503050406030204" pitchFamily="18" charset="0"/>
                      </a:rPr>
                      <m:t>𝐴</m:t>
                    </m:r>
                  </m:oMath>
                </a14:m>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𝑝𝑒𝑟𝑚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𝑐</m:t>
                        </m:r>
                        <m:r>
                          <a:rPr lang="en-US" altLang="ja-JP" sz="1800" b="0" i="1" smtClean="0">
                            <a:latin typeface="Cambria Math" panose="02040503050406030204" pitchFamily="18" charset="0"/>
                          </a:rPr>
                          <m:t>𝑜𝑛𝑐</m:t>
                        </m:r>
                      </m:sub>
                    </m:sSub>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2</m:t>
                        </m:r>
                      </m:den>
                    </m:f>
                    <m:f>
                      <m:fPr>
                        <m:ctrlPr>
                          <a:rPr lang="en-US" altLang="ja-JP" sz="1800" b="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b="0" i="1" smtClean="0">
                                <a:solidFill>
                                  <a:srgbClr val="0000CC"/>
                                </a:solidFill>
                                <a:latin typeface="Cambria Math" panose="02040503050406030204" pitchFamily="18" charset="0"/>
                                <a:ea typeface="Cambria Math" panose="02040503050406030204" pitchFamily="18" charset="0"/>
                              </a:rPr>
                            </m:ctrlPr>
                          </m:sSupPr>
                          <m:e>
                            <m:r>
                              <a:rPr lang="en-US" altLang="ja-JP" sz="1800" b="0" i="1" smtClean="0">
                                <a:solidFill>
                                  <a:srgbClr val="0000CC"/>
                                </a:solidFill>
                                <a:latin typeface="Cambria Math" panose="02040503050406030204" pitchFamily="18" charset="0"/>
                                <a:ea typeface="Cambria Math" panose="02040503050406030204" pitchFamily="18" charset="0"/>
                              </a:rPr>
                              <m:t>𝐴</m:t>
                            </m:r>
                          </m:e>
                          <m:sup>
                            <m:r>
                              <a:rPr lang="en-US" altLang="ja-JP" sz="1800" b="0" i="1" smtClean="0">
                                <a:solidFill>
                                  <a:srgbClr val="0000CC"/>
                                </a:solidFill>
                                <a:latin typeface="Cambria Math" panose="02040503050406030204" pitchFamily="18" charset="0"/>
                                <a:ea typeface="Cambria Math" panose="02040503050406030204" pitchFamily="18" charset="0"/>
                              </a:rPr>
                              <m:t>2</m:t>
                            </m:r>
                          </m:sup>
                        </m:sSup>
                      </m:den>
                    </m:f>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m:t>
                        </m:r>
                        <m:r>
                          <a:rPr lang="en-US" altLang="ja-JP" sz="1800" b="0" i="1" smtClean="0">
                            <a:latin typeface="Cambria Math" panose="02040503050406030204" pitchFamily="18" charset="0"/>
                            <a:ea typeface="Cambria Math" panose="02040503050406030204" pitchFamily="18" charset="0"/>
                          </a:rPr>
                          <m:t>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oMath>
                </a14:m>
                <a:endParaRPr lang="en-US" altLang="ja-JP" sz="1800" dirty="0"/>
              </a:p>
              <a:p>
                <a:pPr lvl="1"/>
                <a:endParaRPr lang="en-US" altLang="ja-JP" dirty="0"/>
              </a:p>
              <a:p>
                <a:pPr lvl="1"/>
                <a:r>
                  <a:rPr lang="en-US" altLang="ja-JP" dirty="0"/>
                  <a:t>Estimate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using least squares</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4428CF7-F5D3-0C2D-2502-F604EF062D62}"/>
              </a:ext>
            </a:extLst>
          </p:cNvPr>
          <p:cNvPicPr>
            <a:picLocks noChangeAspect="1"/>
          </p:cNvPicPr>
          <p:nvPr/>
        </p:nvPicPr>
        <p:blipFill>
          <a:blip r:embed="rId3"/>
          <a:stretch>
            <a:fillRect/>
          </a:stretch>
        </p:blipFill>
        <p:spPr>
          <a:xfrm>
            <a:off x="731198" y="3920089"/>
            <a:ext cx="3860800" cy="2439670"/>
          </a:xfrm>
          <a:prstGeom prst="rect">
            <a:avLst/>
          </a:prstGeom>
        </p:spPr>
      </p:pic>
      <p:pic>
        <p:nvPicPr>
          <p:cNvPr id="6" name="図 5">
            <a:extLst>
              <a:ext uri="{FF2B5EF4-FFF2-40B4-BE49-F238E27FC236}">
                <a16:creationId xmlns:a16="http://schemas.microsoft.com/office/drawing/2014/main" id="{57777BFB-B85A-A541-64DE-94686D025475}"/>
              </a:ext>
            </a:extLst>
          </p:cNvPr>
          <p:cNvPicPr>
            <a:picLocks noChangeAspect="1"/>
          </p:cNvPicPr>
          <p:nvPr/>
        </p:nvPicPr>
        <p:blipFill>
          <a:blip r:embed="rId4"/>
          <a:stretch>
            <a:fillRect/>
          </a:stretch>
        </p:blipFill>
        <p:spPr>
          <a:xfrm>
            <a:off x="4811543" y="3920089"/>
            <a:ext cx="7105637" cy="2439670"/>
          </a:xfrm>
          <a:prstGeom prst="rect">
            <a:avLst/>
          </a:prstGeom>
        </p:spPr>
      </p:pic>
      <p:sp>
        <p:nvSpPr>
          <p:cNvPr id="7" name="テキスト ボックス 6">
            <a:extLst>
              <a:ext uri="{FF2B5EF4-FFF2-40B4-BE49-F238E27FC236}">
                <a16:creationId xmlns:a16="http://schemas.microsoft.com/office/drawing/2014/main" id="{5BE01C0A-47D2-3287-D7E5-A4E3B43BAD0B}"/>
              </a:ext>
            </a:extLst>
          </p:cNvPr>
          <p:cNvSpPr txBox="1"/>
          <p:nvPr/>
        </p:nvSpPr>
        <p:spPr>
          <a:xfrm>
            <a:off x="2148220" y="6363746"/>
            <a:ext cx="1026756" cy="369332"/>
          </a:xfrm>
          <a:prstGeom prst="rect">
            <a:avLst/>
          </a:prstGeom>
          <a:noFill/>
        </p:spPr>
        <p:txBody>
          <a:bodyPr wrap="none" rtlCol="0">
            <a:spAutoFit/>
          </a:bodyPr>
          <a:lstStyle/>
          <a:p>
            <a:r>
              <a:rPr kumimoji="1" lang="en-US" altLang="ja-JP" dirty="0"/>
              <a:t>LVMWD</a:t>
            </a:r>
            <a:endParaRPr kumimoji="1" lang="ja-JP" altLang="en-US" dirty="0"/>
          </a:p>
        </p:txBody>
      </p:sp>
      <p:sp>
        <p:nvSpPr>
          <p:cNvPr id="9" name="テキスト ボックス 8">
            <a:extLst>
              <a:ext uri="{FF2B5EF4-FFF2-40B4-BE49-F238E27FC236}">
                <a16:creationId xmlns:a16="http://schemas.microsoft.com/office/drawing/2014/main" id="{DC04646C-914A-15E3-B9A0-9320D9D3C56C}"/>
              </a:ext>
            </a:extLst>
          </p:cNvPr>
          <p:cNvSpPr txBox="1"/>
          <p:nvPr/>
        </p:nvSpPr>
        <p:spPr>
          <a:xfrm>
            <a:off x="8204403" y="6269420"/>
            <a:ext cx="915635" cy="369332"/>
          </a:xfrm>
          <a:prstGeom prst="rect">
            <a:avLst/>
          </a:prstGeom>
          <a:noFill/>
        </p:spPr>
        <p:txBody>
          <a:bodyPr wrap="none" rtlCol="0">
            <a:spAutoFit/>
          </a:bodyPr>
          <a:lstStyle/>
          <a:p>
            <a:r>
              <a:rPr kumimoji="1" lang="en-US" altLang="ja-JP" dirty="0"/>
              <a:t>OCWD</a:t>
            </a:r>
            <a:endParaRPr kumimoji="1" lang="ja-JP" altLang="en-US" dirty="0"/>
          </a:p>
        </p:txBody>
      </p:sp>
      <p:sp>
        <p:nvSpPr>
          <p:cNvPr id="11" name="テキスト ボックス 10">
            <a:extLst>
              <a:ext uri="{FF2B5EF4-FFF2-40B4-BE49-F238E27FC236}">
                <a16:creationId xmlns:a16="http://schemas.microsoft.com/office/drawing/2014/main" id="{3240BD68-B7A4-4EEE-883C-B97FD6056673}"/>
              </a:ext>
            </a:extLst>
          </p:cNvPr>
          <p:cNvSpPr txBox="1"/>
          <p:nvPr/>
        </p:nvSpPr>
        <p:spPr>
          <a:xfrm>
            <a:off x="8805788" y="2774032"/>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2" name="左中かっこ 11">
            <a:extLst>
              <a:ext uri="{FF2B5EF4-FFF2-40B4-BE49-F238E27FC236}">
                <a16:creationId xmlns:a16="http://schemas.microsoft.com/office/drawing/2014/main" id="{AE6D9F9E-B01A-37FF-1409-0E9384D85C7A}"/>
              </a:ext>
            </a:extLst>
          </p:cNvPr>
          <p:cNvSpPr/>
          <p:nvPr/>
        </p:nvSpPr>
        <p:spPr>
          <a:xfrm rot="16200000">
            <a:off x="9278471" y="798121"/>
            <a:ext cx="289111" cy="361053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C39853E-3516-6639-C31E-43343F79D2F0}"/>
              </a:ext>
            </a:extLst>
          </p:cNvPr>
          <p:cNvSpPr txBox="1"/>
          <p:nvPr/>
        </p:nvSpPr>
        <p:spPr>
          <a:xfrm>
            <a:off x="2959109" y="2707885"/>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5" name="左中かっこ 14">
            <a:extLst>
              <a:ext uri="{FF2B5EF4-FFF2-40B4-BE49-F238E27FC236}">
                <a16:creationId xmlns:a16="http://schemas.microsoft.com/office/drawing/2014/main" id="{BBC99F6C-6A45-0263-0DB8-5C8A5319263E}"/>
              </a:ext>
            </a:extLst>
          </p:cNvPr>
          <p:cNvSpPr/>
          <p:nvPr/>
        </p:nvSpPr>
        <p:spPr>
          <a:xfrm rot="16200000">
            <a:off x="3419848" y="329938"/>
            <a:ext cx="289111" cy="4449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CA6270C-1DAC-0942-B72D-60A12D3B3B5F}"/>
              </a:ext>
            </a:extLst>
          </p:cNvPr>
          <p:cNvSpPr/>
          <p:nvPr/>
        </p:nvSpPr>
        <p:spPr>
          <a:xfrm rot="16200000">
            <a:off x="6905907" y="2448494"/>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A2E6224C-391F-741A-5238-9CEE9249C75C}"/>
              </a:ext>
            </a:extLst>
          </p:cNvPr>
          <p:cNvSpPr txBox="1"/>
          <p:nvPr/>
        </p:nvSpPr>
        <p:spPr>
          <a:xfrm>
            <a:off x="5542642" y="2594016"/>
            <a:ext cx="2938558" cy="646331"/>
          </a:xfrm>
          <a:prstGeom prst="rect">
            <a:avLst/>
          </a:prstGeom>
          <a:noFill/>
        </p:spPr>
        <p:txBody>
          <a:bodyPr wrap="square">
            <a:spAutoFit/>
          </a:bodyPr>
          <a:lstStyle/>
          <a:p>
            <a:pPr algn="ctr"/>
            <a:r>
              <a:rPr kumimoji="1" lang="en-US" altLang="ja-JP" dirty="0"/>
              <a:t>calc</a:t>
            </a:r>
            <a:endParaRPr kumimoji="1" lang="ja-JP" altLang="en-US" dirty="0"/>
          </a:p>
          <a:p>
            <a:pPr algn="ctr"/>
            <a:r>
              <a:rPr lang="en-US" altLang="ja-JP" b="0" i="0" dirty="0">
                <a:solidFill>
                  <a:srgbClr val="202122"/>
                </a:solidFill>
                <a:effectLst/>
                <a:latin typeface="Arial" panose="020B0604020202020204" pitchFamily="34" charset="0"/>
              </a:rPr>
              <a:t>(equation of continuity)</a:t>
            </a:r>
            <a:endParaRPr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80E60231-B696-2547-97EC-FDBB45C7B747}"/>
                  </a:ext>
                </a:extLst>
              </p:cNvPr>
              <p:cNvSpPr txBox="1"/>
              <p:nvPr/>
            </p:nvSpPr>
            <p:spPr>
              <a:xfrm>
                <a:off x="9472613" y="3458616"/>
                <a:ext cx="1657021"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3" name="テキスト ボックス 12">
                <a:extLst>
                  <a:ext uri="{FF2B5EF4-FFF2-40B4-BE49-F238E27FC236}">
                    <a16:creationId xmlns:a16="http://schemas.microsoft.com/office/drawing/2014/main" id="{80E60231-B696-2547-97EC-FDBB45C7B747}"/>
                  </a:ext>
                </a:extLst>
              </p:cNvPr>
              <p:cNvSpPr txBox="1">
                <a:spLocks noRot="1" noChangeAspect="1" noMove="1" noResize="1" noEditPoints="1" noAdjustHandles="1" noChangeArrowheads="1" noChangeShapeType="1" noTextEdit="1"/>
              </p:cNvSpPr>
              <p:nvPr/>
            </p:nvSpPr>
            <p:spPr>
              <a:xfrm>
                <a:off x="9472613" y="3458616"/>
                <a:ext cx="1657021" cy="461473"/>
              </a:xfrm>
              <a:prstGeom prst="rect">
                <a:avLst/>
              </a:prstGeom>
              <a:blipFill>
                <a:blip r:embed="rId5"/>
                <a:stretch>
                  <a:fillRect l="-3309"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95FF5FF-E1C5-6CFA-15E5-C88D5CEFDFF5}"/>
                  </a:ext>
                </a:extLst>
              </p:cNvPr>
              <p:cNvSpPr txBox="1"/>
              <p:nvPr/>
            </p:nvSpPr>
            <p:spPr>
              <a:xfrm>
                <a:off x="2087080" y="3505567"/>
                <a:ext cx="1834839"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6" name="テキスト ボックス 15">
                <a:extLst>
                  <a:ext uri="{FF2B5EF4-FFF2-40B4-BE49-F238E27FC236}">
                    <a16:creationId xmlns:a16="http://schemas.microsoft.com/office/drawing/2014/main" id="{A95FF5FF-E1C5-6CFA-15E5-C88D5CEFDFF5}"/>
                  </a:ext>
                </a:extLst>
              </p:cNvPr>
              <p:cNvSpPr txBox="1">
                <a:spLocks noRot="1" noChangeAspect="1" noMove="1" noResize="1" noEditPoints="1" noAdjustHandles="1" noChangeArrowheads="1" noChangeShapeType="1" noTextEdit="1"/>
              </p:cNvSpPr>
              <p:nvPr/>
            </p:nvSpPr>
            <p:spPr>
              <a:xfrm>
                <a:off x="2087080" y="3505567"/>
                <a:ext cx="1834839" cy="461473"/>
              </a:xfrm>
              <a:prstGeom prst="rect">
                <a:avLst/>
              </a:prstGeom>
              <a:blipFill>
                <a:blip r:embed="rId6"/>
                <a:stretch>
                  <a:fillRect l="-2658"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EC858C2-7B80-21AA-7FBB-B703488168A2}"/>
                  </a:ext>
                </a:extLst>
              </p:cNvPr>
              <p:cNvSpPr txBox="1"/>
              <p:nvPr/>
            </p:nvSpPr>
            <p:spPr>
              <a:xfrm>
                <a:off x="5885895" y="3499444"/>
                <a:ext cx="2229405" cy="369332"/>
              </a:xfrm>
              <a:prstGeom prst="rect">
                <a:avLst/>
              </a:prstGeom>
              <a:noFill/>
            </p:spPr>
            <p:txBody>
              <a:bodyPr wrap="square">
                <a:spAutoFit/>
              </a:bodyPr>
              <a:lstStyle/>
              <a:p>
                <a:r>
                  <a:rPr lang="en-US" altLang="ja-JP" dirty="0"/>
                  <a:t>Estimating</a:t>
                </a:r>
                <a:r>
                  <a:rPr lang="en-US" altLang="ja-JP" dirty="0">
                    <a:ea typeface="Cambria Math" panose="02040503050406030204" pitchFamily="18" charset="0"/>
                  </a:rPr>
                  <a:t> only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𝜌</m:t>
                    </m:r>
                  </m:oMath>
                </a14:m>
                <a:r>
                  <a:rPr lang="en-US" altLang="ja-JP" dirty="0"/>
                  <a:t>”</a:t>
                </a:r>
                <a:endParaRPr lang="ja-JP" altLang="en-US" dirty="0"/>
              </a:p>
            </p:txBody>
          </p:sp>
        </mc:Choice>
        <mc:Fallback xmlns="">
          <p:sp>
            <p:nvSpPr>
              <p:cNvPr id="17" name="テキスト ボックス 16">
                <a:extLst>
                  <a:ext uri="{FF2B5EF4-FFF2-40B4-BE49-F238E27FC236}">
                    <a16:creationId xmlns:a16="http://schemas.microsoft.com/office/drawing/2014/main" id="{8EC858C2-7B80-21AA-7FBB-B703488168A2}"/>
                  </a:ext>
                </a:extLst>
              </p:cNvPr>
              <p:cNvSpPr txBox="1">
                <a:spLocks noRot="1" noChangeAspect="1" noMove="1" noResize="1" noEditPoints="1" noAdjustHandles="1" noChangeArrowheads="1" noChangeShapeType="1" noTextEdit="1"/>
              </p:cNvSpPr>
              <p:nvPr/>
            </p:nvSpPr>
            <p:spPr>
              <a:xfrm>
                <a:off x="5885895" y="3499444"/>
                <a:ext cx="2229405" cy="369332"/>
              </a:xfrm>
              <a:prstGeom prst="rect">
                <a:avLst/>
              </a:prstGeom>
              <a:blipFill>
                <a:blip r:embed="rId7"/>
                <a:stretch>
                  <a:fillRect l="-2466" t="-8197" b="-24590"/>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A5BE5B46-9C8A-7848-5FA3-2F8B8A385D49}"/>
              </a:ext>
            </a:extLst>
          </p:cNvPr>
          <p:cNvSpPr txBox="1"/>
          <p:nvPr/>
        </p:nvSpPr>
        <p:spPr>
          <a:xfrm>
            <a:off x="7770336" y="9164"/>
            <a:ext cx="4421664" cy="1754326"/>
          </a:xfrm>
          <a:prstGeom prst="rect">
            <a:avLst/>
          </a:prstGeom>
          <a:solidFill>
            <a:schemeClr val="bg1"/>
          </a:solidFill>
        </p:spPr>
        <p:txBody>
          <a:bodyPr wrap="square">
            <a:spAutoFit/>
          </a:bodyPr>
          <a:lstStyle/>
          <a:p>
            <a:pPr lvl="1"/>
            <a:r>
              <a:rPr lang="en-US" altLang="ja-JP" dirty="0"/>
              <a:t>Notes </a:t>
            </a:r>
          </a:p>
          <a:p>
            <a:pPr marL="742950" lvl="1" indent="-285750">
              <a:buFont typeface="Arial" panose="020B0604020202020204" pitchFamily="34" charset="0"/>
              <a:buChar char="•"/>
            </a:pPr>
            <a:r>
              <a:rPr lang="en-US" altLang="ja-JP" dirty="0"/>
              <a:t>system of units</a:t>
            </a:r>
            <a:br>
              <a:rPr lang="en-US" altLang="ja-JP" dirty="0"/>
            </a:br>
            <a:r>
              <a:rPr lang="en-US" altLang="ja-JP" dirty="0"/>
              <a:t>converting to the SI unit system</a:t>
            </a:r>
            <a:br>
              <a:rPr lang="en-US" altLang="ja-JP" dirty="0"/>
            </a:br>
            <a:r>
              <a:rPr lang="en-US" altLang="ja-JP" dirty="0"/>
              <a:t>e.g. Flow Rate : [gpm] to [m^3/s]</a:t>
            </a:r>
          </a:p>
          <a:p>
            <a:pPr marL="742950" lvl="1" indent="-285750">
              <a:buFont typeface="Arial" panose="020B0604020202020204" pitchFamily="34" charset="0"/>
              <a:buChar char="•"/>
            </a:pPr>
            <a:r>
              <a:rPr lang="en-US" altLang="ja-JP" dirty="0"/>
              <a:t>Preprocessing</a:t>
            </a:r>
            <a:br>
              <a:rPr lang="en-US" altLang="ja-JP" dirty="0"/>
            </a:br>
            <a:r>
              <a:rPr lang="en-US" altLang="ja-JP" dirty="0"/>
              <a:t>using 12 [hour] moving average  </a:t>
            </a:r>
          </a:p>
        </p:txBody>
      </p:sp>
    </p:spTree>
    <p:extLst>
      <p:ext uri="{BB962C8B-B14F-4D97-AF65-F5344CB8AC3E}">
        <p14:creationId xmlns:p14="http://schemas.microsoft.com/office/powerpoint/2010/main" val="75103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Step2 : 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endParaRPr lang="en-US" altLang="ja-JP" dirty="0"/>
              </a:p>
              <a:p>
                <a:pPr lvl="1"/>
                <a:r>
                  <a:rPr lang="en-US" altLang="ja-JP" dirty="0"/>
                  <a:t>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r>
                  <a:rPr lang="en-US" altLang="ja-JP" dirty="0"/>
                  <a:t>using </a:t>
                </a:r>
                <a14:m>
                  <m:oMath xmlns:m="http://schemas.openxmlformats.org/officeDocument/2006/math">
                    <m:f>
                      <m:fPr>
                        <m:ctrlPr>
                          <a:rPr lang="en-US" altLang="ja-JP" b="0" i="1" smtClean="0">
                            <a:solidFill>
                              <a:srgbClr val="0000CC"/>
                            </a:solidFill>
                            <a:latin typeface="Cambria Math" panose="02040503050406030204" pitchFamily="18" charset="0"/>
                            <a:ea typeface="Cambria Math" panose="02040503050406030204" pitchFamily="18" charset="0"/>
                          </a:rPr>
                        </m:ctrlPr>
                      </m:fPr>
                      <m:num>
                        <m:r>
                          <a:rPr lang="en-US" altLang="ja-JP" i="1" smtClean="0">
                            <a:solidFill>
                              <a:srgbClr val="0000CC"/>
                            </a:solidFill>
                            <a:latin typeface="Cambria Math" panose="02040503050406030204" pitchFamily="18" charset="0"/>
                            <a:ea typeface="Cambria Math" panose="02040503050406030204" pitchFamily="18" charset="0"/>
                          </a:rPr>
                          <m:t>𝜌</m:t>
                        </m:r>
                      </m:num>
                      <m:den>
                        <m:sSup>
                          <m:sSupPr>
                            <m:ctrlPr>
                              <a:rPr lang="en-US" altLang="ja-JP" b="0" i="1" smtClean="0">
                                <a:solidFill>
                                  <a:srgbClr val="0000CC"/>
                                </a:solidFill>
                                <a:latin typeface="Cambria Math" panose="02040503050406030204" pitchFamily="18" charset="0"/>
                                <a:ea typeface="Cambria Math" panose="02040503050406030204" pitchFamily="18" charset="0"/>
                              </a:rPr>
                            </m:ctrlPr>
                          </m:sSupPr>
                          <m:e>
                            <m:r>
                              <a:rPr lang="en-US" altLang="ja-JP" b="0" i="1" smtClean="0">
                                <a:solidFill>
                                  <a:srgbClr val="0000CC"/>
                                </a:solidFill>
                                <a:latin typeface="Cambria Math" panose="02040503050406030204" pitchFamily="18" charset="0"/>
                                <a:ea typeface="Cambria Math" panose="02040503050406030204" pitchFamily="18" charset="0"/>
                              </a:rPr>
                              <m:t>𝐴</m:t>
                            </m:r>
                          </m:e>
                          <m:sup>
                            <m:r>
                              <a:rPr lang="en-US" altLang="ja-JP" b="0" i="1" smtClean="0">
                                <a:solidFill>
                                  <a:srgbClr val="0000CC"/>
                                </a:solidFill>
                                <a:latin typeface="Cambria Math" panose="02040503050406030204" pitchFamily="18" charset="0"/>
                                <a:ea typeface="Cambria Math" panose="02040503050406030204" pitchFamily="18" charset="0"/>
                              </a:rPr>
                              <m:t>2</m:t>
                            </m:r>
                          </m:sup>
                        </m:sSup>
                      </m:den>
                    </m:f>
                  </m:oMath>
                </a14:m>
                <a:br>
                  <a:rPr lang="en-US" altLang="ja-JP" dirty="0"/>
                </a:br>
                <a14:m>
                  <m:oMath xmlns:m="http://schemas.openxmlformats.org/officeDocument/2006/math">
                    <m:sSub>
                      <m:sSubPr>
                        <m:ctrlPr>
                          <a:rPr lang="en-US" altLang="ja-JP" sz="1800" i="1">
                            <a:solidFill>
                              <a:srgbClr val="FF0000"/>
                            </a:solidFill>
                            <a:latin typeface="Cambria Math" panose="02040503050406030204" pitchFamily="18" charset="0"/>
                            <a:ea typeface="Cambria Math" panose="02040503050406030204" pitchFamily="18" charset="0"/>
                          </a:rPr>
                        </m:ctrlPr>
                      </m:sSubPr>
                      <m:e>
                        <m:r>
                          <a:rPr lang="en-US" altLang="ja-JP" sz="1800" i="1">
                            <a:solidFill>
                              <a:srgbClr val="FF0000"/>
                            </a:solidFill>
                            <a:latin typeface="Cambria Math" panose="02040503050406030204" pitchFamily="18" charset="0"/>
                            <a:ea typeface="Cambria Math" panose="02040503050406030204" pitchFamily="18" charset="0"/>
                          </a:rPr>
                          <m:t>𝑅</m:t>
                        </m:r>
                      </m:e>
                      <m:sub>
                        <m:r>
                          <a:rPr lang="en-US" altLang="ja-JP" sz="1800" i="1">
                            <a:solidFill>
                              <a:srgbClr val="FF0000"/>
                            </a:solidFill>
                            <a:latin typeface="Cambria Math" panose="02040503050406030204" pitchFamily="18" charset="0"/>
                            <a:ea typeface="Cambria Math" panose="02040503050406030204" pitchFamily="18" charset="0"/>
                          </a:rPr>
                          <m:t>𝑅𝑂</m:t>
                        </m:r>
                      </m:sub>
                    </m:sSub>
                    <m:r>
                      <a:rPr lang="en-US" altLang="ja-JP" sz="1800" b="0" i="1" smtClean="0">
                        <a:solidFill>
                          <a:schemeClr val="tx1"/>
                        </a:solidFill>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den>
                    </m:f>
                    <m:f>
                      <m:fPr>
                        <m:ctrlPr>
                          <a:rPr lang="en-US" altLang="ja-JP" sz="180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i="1">
                                <a:solidFill>
                                  <a:srgbClr val="0000CC"/>
                                </a:solidFill>
                                <a:latin typeface="Cambria Math" panose="02040503050406030204" pitchFamily="18" charset="0"/>
                                <a:ea typeface="Cambria Math" panose="02040503050406030204" pitchFamily="18" charset="0"/>
                              </a:rPr>
                            </m:ctrlPr>
                          </m:sSupPr>
                          <m:e>
                            <m:r>
                              <a:rPr lang="en-US" altLang="ja-JP" sz="1800" i="1">
                                <a:solidFill>
                                  <a:srgbClr val="0000CC"/>
                                </a:solidFill>
                                <a:latin typeface="Cambria Math" panose="02040503050406030204" pitchFamily="18" charset="0"/>
                                <a:ea typeface="Cambria Math" panose="02040503050406030204" pitchFamily="18" charset="0"/>
                              </a:rPr>
                              <m:t>𝐴</m:t>
                            </m:r>
                          </m:e>
                          <m:sup>
                            <m:r>
                              <a:rPr lang="en-US" altLang="ja-JP" sz="1800" i="1">
                                <a:solidFill>
                                  <a:srgbClr val="0000CC"/>
                                </a:solidFill>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2,</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𝑐𝑜𝑛𝑐</m:t>
                            </m:r>
                          </m:sub>
                        </m:sSub>
                      </m:e>
                    </m:d>
                  </m:oMath>
                </a14:m>
                <a:endParaRPr lang="en-US" altLang="ja-JP" sz="1800" dirty="0"/>
              </a:p>
              <a:p>
                <a:pPr lvl="1"/>
                <a:endParaRPr lang="en-US" altLang="ja-JP" dirty="0"/>
              </a:p>
              <a:p>
                <a:pPr lvl="1"/>
                <a:r>
                  <a:rPr lang="en-US" altLang="ja-JP" dirty="0"/>
                  <a:t>Normalize </a:t>
                </a:r>
                <a14:m>
                  <m:oMath xmlns:m="http://schemas.openxmlformats.org/officeDocument/2006/math">
                    <m:sSub>
                      <m:sSubPr>
                        <m:ctrlPr>
                          <a:rPr lang="en-US" altLang="ja-JP" sz="2000" i="1" smtClean="0">
                            <a:solidFill>
                              <a:srgbClr val="FF0000"/>
                            </a:solidFill>
                            <a:latin typeface="Cambria Math" panose="02040503050406030204" pitchFamily="18" charset="0"/>
                            <a:ea typeface="Cambria Math" panose="02040503050406030204" pitchFamily="18" charset="0"/>
                          </a:rPr>
                        </m:ctrlPr>
                      </m:sSubPr>
                      <m:e>
                        <m:r>
                          <a:rPr lang="en-US" altLang="ja-JP" sz="2000" i="1">
                            <a:solidFill>
                              <a:srgbClr val="FF0000"/>
                            </a:solidFill>
                            <a:latin typeface="Cambria Math" panose="02040503050406030204" pitchFamily="18" charset="0"/>
                            <a:ea typeface="Cambria Math" panose="02040503050406030204" pitchFamily="18" charset="0"/>
                          </a:rPr>
                          <m:t>𝑅</m:t>
                        </m:r>
                      </m:e>
                      <m:sub>
                        <m:r>
                          <a:rPr lang="en-US" altLang="ja-JP" sz="2000" i="1">
                            <a:solidFill>
                              <a:srgbClr val="FF0000"/>
                            </a:solidFill>
                            <a:latin typeface="Cambria Math" panose="02040503050406030204" pitchFamily="18" charset="0"/>
                            <a:ea typeface="Cambria Math" panose="02040503050406030204" pitchFamily="18" charset="0"/>
                          </a:rPr>
                          <m:t>𝑅𝑂</m:t>
                        </m:r>
                      </m:sub>
                    </m:sSub>
                  </m:oMath>
                </a14:m>
                <a:r>
                  <a:rPr lang="en-US" altLang="ja-JP" dirty="0"/>
                  <a:t> into 0-1</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8CFEBB77-7C6B-4C0F-610E-C0E3AFD995CB}"/>
              </a:ext>
            </a:extLst>
          </p:cNvPr>
          <p:cNvPicPr>
            <a:picLocks noChangeAspect="1"/>
          </p:cNvPicPr>
          <p:nvPr/>
        </p:nvPicPr>
        <p:blipFill>
          <a:blip r:embed="rId3"/>
          <a:stretch>
            <a:fillRect/>
          </a:stretch>
        </p:blipFill>
        <p:spPr>
          <a:xfrm>
            <a:off x="3065930" y="3467203"/>
            <a:ext cx="6425342" cy="2701774"/>
          </a:xfrm>
          <a:prstGeom prst="rect">
            <a:avLst/>
          </a:prstGeom>
        </p:spPr>
      </p:pic>
      <p:sp>
        <p:nvSpPr>
          <p:cNvPr id="6" name="テキスト ボックス 5">
            <a:extLst>
              <a:ext uri="{FF2B5EF4-FFF2-40B4-BE49-F238E27FC236}">
                <a16:creationId xmlns:a16="http://schemas.microsoft.com/office/drawing/2014/main" id="{459FD839-1BDE-7ED7-A1CB-83A89A456643}"/>
              </a:ext>
            </a:extLst>
          </p:cNvPr>
          <p:cNvSpPr txBox="1"/>
          <p:nvPr/>
        </p:nvSpPr>
        <p:spPr>
          <a:xfrm>
            <a:off x="1551890" y="2762909"/>
            <a:ext cx="1184940" cy="369332"/>
          </a:xfrm>
          <a:prstGeom prst="rect">
            <a:avLst/>
          </a:prstGeom>
          <a:noFill/>
        </p:spPr>
        <p:txBody>
          <a:bodyPr wrap="none" rtlCol="0">
            <a:spAutoFit/>
          </a:bodyPr>
          <a:lstStyle/>
          <a:p>
            <a:r>
              <a:rPr kumimoji="1" lang="en-US" altLang="ja-JP" dirty="0"/>
              <a:t>estimated</a:t>
            </a:r>
            <a:endParaRPr kumimoji="1" lang="ja-JP" altLang="en-US" dirty="0"/>
          </a:p>
        </p:txBody>
      </p:sp>
      <p:sp>
        <p:nvSpPr>
          <p:cNvPr id="7" name="テキスト ボックス 6">
            <a:extLst>
              <a:ext uri="{FF2B5EF4-FFF2-40B4-BE49-F238E27FC236}">
                <a16:creationId xmlns:a16="http://schemas.microsoft.com/office/drawing/2014/main" id="{7F720D31-BC00-AC34-956D-04A3278A04DE}"/>
              </a:ext>
            </a:extLst>
          </p:cNvPr>
          <p:cNvSpPr txBox="1"/>
          <p:nvPr/>
        </p:nvSpPr>
        <p:spPr>
          <a:xfrm>
            <a:off x="6353407" y="2762909"/>
            <a:ext cx="1903085" cy="369332"/>
          </a:xfrm>
          <a:prstGeom prst="rect">
            <a:avLst/>
          </a:prstGeom>
          <a:noFill/>
        </p:spPr>
        <p:txBody>
          <a:bodyPr wrap="none" rtlCol="0">
            <a:spAutoFit/>
          </a:bodyPr>
          <a:lstStyle/>
          <a:p>
            <a:r>
              <a:rPr kumimoji="1" lang="en-US" altLang="ja-JP" dirty="0"/>
              <a:t>calc &amp; measured</a:t>
            </a:r>
            <a:endParaRPr kumimoji="1" lang="ja-JP" altLang="en-US" dirty="0"/>
          </a:p>
        </p:txBody>
      </p:sp>
      <p:sp>
        <p:nvSpPr>
          <p:cNvPr id="9" name="左中かっこ 8">
            <a:extLst>
              <a:ext uri="{FF2B5EF4-FFF2-40B4-BE49-F238E27FC236}">
                <a16:creationId xmlns:a16="http://schemas.microsoft.com/office/drawing/2014/main" id="{65E79D82-936C-4B49-1024-95C2CF62D54A}"/>
              </a:ext>
            </a:extLst>
          </p:cNvPr>
          <p:cNvSpPr/>
          <p:nvPr/>
        </p:nvSpPr>
        <p:spPr>
          <a:xfrm rot="16200000">
            <a:off x="7094667" y="-2143020"/>
            <a:ext cx="289111" cy="9537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5D961BB-4214-9388-CB90-79D894AADFF1}"/>
              </a:ext>
            </a:extLst>
          </p:cNvPr>
          <p:cNvSpPr/>
          <p:nvPr/>
        </p:nvSpPr>
        <p:spPr>
          <a:xfrm rot="16200000">
            <a:off x="2020699" y="2587602"/>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503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A5A39-2550-6061-3F81-0BA8928DAA31}"/>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dirty="0"/>
            </a:br>
            <a:r>
              <a:rPr lang="en-US" altLang="ja-JP" dirty="0"/>
              <a:t>Future Tasks</a:t>
            </a:r>
            <a:endParaRPr kumimoji="1" lang="ja-JP" altLang="en-US" dirty="0"/>
          </a:p>
        </p:txBody>
      </p:sp>
      <p:sp>
        <p:nvSpPr>
          <p:cNvPr id="3" name="スライド番号プレースホルダー 2">
            <a:extLst>
              <a:ext uri="{FF2B5EF4-FFF2-40B4-BE49-F238E27FC236}">
                <a16:creationId xmlns:a16="http://schemas.microsoft.com/office/drawing/2014/main" id="{9C796C0E-4E17-A3B3-C4B3-C80C115A9035}"/>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A10A48EC-A72E-9A67-0C4D-CC07CA66C8F6}"/>
                  </a:ext>
                </a:extLst>
              </p:cNvPr>
              <p:cNvSpPr>
                <a:spLocks noGrp="1"/>
              </p:cNvSpPr>
              <p:nvPr>
                <p:ph type="body" sz="quarter" idx="11"/>
              </p:nvPr>
            </p:nvSpPr>
            <p:spPr/>
            <p:txBody>
              <a:bodyPr/>
              <a:lstStyle/>
              <a:p>
                <a:r>
                  <a:rPr kumimoji="1" lang="en-US" altLang="ja-JP" dirty="0"/>
                  <a:t>Modeling Dynamics</a:t>
                </a:r>
              </a:p>
              <a:p>
                <a:pPr lvl="1"/>
                <a:r>
                  <a:rPr lang="en-US" altLang="ja-JP" dirty="0"/>
                  <a:t>including the followings in Bernoulli's principle </a:t>
                </a:r>
              </a:p>
              <a:p>
                <a:pPr lvl="2"/>
                <a:r>
                  <a:rPr kumimoji="1" lang="en-US" altLang="ja-JP" dirty="0"/>
                  <a:t>Buster Pump</a:t>
                </a:r>
                <a:r>
                  <a:rPr lang="ja-JP" altLang="en-US" dirty="0"/>
                  <a:t> </a:t>
                </a:r>
                <a:r>
                  <a:rPr lang="en-US" altLang="ja-JP" dirty="0"/>
                  <a:t>dynamics</a:t>
                </a:r>
              </a:p>
              <a:p>
                <a:pPr lvl="2"/>
                <a:r>
                  <a:rPr kumimoji="1" lang="en-US" altLang="ja-JP" dirty="0"/>
                  <a:t>Calculating Area of each pipes using P&amp;ID data</a:t>
                </a:r>
              </a:p>
              <a:p>
                <a:pPr lvl="1"/>
                <a:r>
                  <a:rPr kumimoji="1" lang="en-US" altLang="ja-JP" dirty="0"/>
                  <a:t>Focus to 1</a:t>
                </a:r>
                <a:r>
                  <a:rPr kumimoji="1" lang="en-US" altLang="ja-JP" baseline="30000" dirty="0"/>
                  <a:t>st</a:t>
                </a:r>
                <a:r>
                  <a:rPr kumimoji="1" lang="en-US" altLang="ja-JP" dirty="0"/>
                  <a:t> stage RO membrane</a:t>
                </a:r>
              </a:p>
              <a:p>
                <a:pPr lvl="2"/>
                <a:r>
                  <a:rPr lang="en-US" altLang="ja-JP" dirty="0"/>
                  <a:t>Fouling is mainly occurred at 1</a:t>
                </a:r>
                <a:r>
                  <a:rPr lang="en-US" altLang="ja-JP" baseline="30000" dirty="0"/>
                  <a:t>st</a:t>
                </a:r>
                <a:r>
                  <a:rPr lang="en-US" altLang="ja-JP" dirty="0"/>
                  <a:t> Stage</a:t>
                </a:r>
                <a:endParaRPr kumimoji="1" lang="en-US" altLang="ja-JP" dirty="0"/>
              </a:p>
              <a:p>
                <a:pPr marL="0" indent="0">
                  <a:buNone/>
                </a:pPr>
                <a:br>
                  <a:rPr lang="en-US" altLang="ja-JP" dirty="0"/>
                </a:br>
                <a:br>
                  <a:rPr lang="en-US" altLang="ja-JP" dirty="0"/>
                </a:br>
                <a:br>
                  <a:rPr lang="en-US" altLang="ja-JP" dirty="0"/>
                </a:br>
                <a:endParaRPr kumimoji="1" lang="en-US" altLang="ja-JP" dirty="0"/>
              </a:p>
              <a:p>
                <a:r>
                  <a:rPr kumimoji="1" lang="en-US" altLang="ja-JP" dirty="0"/>
                  <a:t>SV</a:t>
                </a:r>
                <a:r>
                  <a:rPr lang="ja-JP" altLang="en-US" dirty="0"/>
                  <a:t> </a:t>
                </a:r>
                <a:r>
                  <a:rPr lang="en-US" altLang="ja-JP" dirty="0"/>
                  <a:t>vs </a:t>
                </a: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𝑹</m:t>
                        </m:r>
                      </m:e>
                      <m:sub>
                        <m:r>
                          <a:rPr lang="en-US" altLang="ja-JP" b="1" i="1" smtClean="0">
                            <a:latin typeface="Cambria Math" panose="02040503050406030204" pitchFamily="18" charset="0"/>
                          </a:rPr>
                          <m:t>𝑹𝑶</m:t>
                        </m:r>
                      </m:sub>
                    </m:sSub>
                  </m:oMath>
                </a14:m>
                <a:endParaRPr kumimoji="1" lang="en-US" altLang="ja-JP" dirty="0"/>
              </a:p>
              <a:p>
                <a:pPr lvl="1"/>
                <a:r>
                  <a:rPr kumimoji="1" lang="en-US" altLang="ja-JP" dirty="0"/>
                  <a:t>Formulating the relationship between the estimated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𝑅𝑂</m:t>
                        </m:r>
                      </m:sub>
                    </m:sSub>
                  </m:oMath>
                </a14:m>
                <a:r>
                  <a:rPr kumimoji="1" lang="en-US" altLang="ja-JP" dirty="0"/>
                  <a:t> and the input of chlorine(SV)</a:t>
                </a:r>
                <a:br>
                  <a:rPr kumimoji="1" lang="en-US" altLang="ja-JP" dirty="0"/>
                </a:br>
                <a:r>
                  <a:rPr kumimoji="1" lang="en-US" altLang="ja-JP" dirty="0"/>
                  <a:t>in order to optimize operation.</a:t>
                </a:r>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A10A48EC-A72E-9A67-0C4D-CC07CA66C8F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5BC278E-9381-F94B-EC4E-C06EC1042880}"/>
              </a:ext>
            </a:extLst>
          </p:cNvPr>
          <p:cNvPicPr>
            <a:picLocks noChangeAspect="1"/>
          </p:cNvPicPr>
          <p:nvPr/>
        </p:nvPicPr>
        <p:blipFill>
          <a:blip r:embed="rId3"/>
          <a:stretch>
            <a:fillRect/>
          </a:stretch>
        </p:blipFill>
        <p:spPr>
          <a:xfrm>
            <a:off x="6478767" y="74835"/>
            <a:ext cx="5713233" cy="2221319"/>
          </a:xfrm>
          <a:prstGeom prst="rect">
            <a:avLst/>
          </a:prstGeom>
        </p:spPr>
      </p:pic>
      <p:pic>
        <p:nvPicPr>
          <p:cNvPr id="10" name="図 9">
            <a:extLst>
              <a:ext uri="{FF2B5EF4-FFF2-40B4-BE49-F238E27FC236}">
                <a16:creationId xmlns:a16="http://schemas.microsoft.com/office/drawing/2014/main" id="{C12DED9D-038B-AFBF-AD80-440970FC4316}"/>
              </a:ext>
            </a:extLst>
          </p:cNvPr>
          <p:cNvPicPr>
            <a:picLocks noChangeAspect="1"/>
          </p:cNvPicPr>
          <p:nvPr/>
        </p:nvPicPr>
        <p:blipFill>
          <a:blip r:embed="rId4"/>
          <a:stretch>
            <a:fillRect/>
          </a:stretch>
        </p:blipFill>
        <p:spPr>
          <a:xfrm>
            <a:off x="6478767" y="2470622"/>
            <a:ext cx="5602105" cy="2232590"/>
          </a:xfrm>
          <a:prstGeom prst="rect">
            <a:avLst/>
          </a:prstGeom>
        </p:spPr>
      </p:pic>
      <p:sp>
        <p:nvSpPr>
          <p:cNvPr id="12" name="テキスト ボックス 11">
            <a:extLst>
              <a:ext uri="{FF2B5EF4-FFF2-40B4-BE49-F238E27FC236}">
                <a16:creationId xmlns:a16="http://schemas.microsoft.com/office/drawing/2014/main" id="{FB3532BE-2B61-EE45-5521-D38B77BC0CA5}"/>
              </a:ext>
            </a:extLst>
          </p:cNvPr>
          <p:cNvSpPr txBox="1"/>
          <p:nvPr/>
        </p:nvSpPr>
        <p:spPr>
          <a:xfrm>
            <a:off x="6716635" y="4585292"/>
            <a:ext cx="6100762" cy="584775"/>
          </a:xfrm>
          <a:prstGeom prst="rect">
            <a:avLst/>
          </a:prstGeom>
          <a:noFill/>
        </p:spPr>
        <p:txBody>
          <a:bodyPr wrap="square">
            <a:spAutoFit/>
          </a:bodyPr>
          <a:lstStyle/>
          <a:p>
            <a:r>
              <a:rPr lang="ja-JP" altLang="en-US" sz="1600" dirty="0"/>
              <a:t>https://www.n-pipe.com/schedule-80-stainless-steel-pipe-dimensions-thickness.html</a:t>
            </a:r>
          </a:p>
        </p:txBody>
      </p:sp>
    </p:spTree>
    <p:extLst>
      <p:ext uri="{BB962C8B-B14F-4D97-AF65-F5344CB8AC3E}">
        <p14:creationId xmlns:p14="http://schemas.microsoft.com/office/powerpoint/2010/main" val="37159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19</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solidFill>
                  <a:schemeClr val="bg1">
                    <a:lumMod val="50000"/>
                  </a:schemeClr>
                </a:solidFill>
              </a:rPr>
              <a:t>RO Membrane Fouling Modeling</a:t>
            </a:r>
          </a:p>
          <a:p>
            <a:r>
              <a:rPr lang="en-US" altLang="ja-JP" dirty="0"/>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67779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t>RO Data Analysis and Optimization</a:t>
            </a:r>
          </a:p>
          <a:p>
            <a:r>
              <a:rPr kumimoji="1" lang="en-US" altLang="ja-JP" dirty="0"/>
              <a:t>RO Permeate Water Quality Prediction</a:t>
            </a:r>
          </a:p>
          <a:p>
            <a:r>
              <a:rPr lang="en-US" altLang="ja-JP" dirty="0"/>
              <a:t>RO Optimization Simulation</a:t>
            </a:r>
          </a:p>
          <a:p>
            <a:r>
              <a:rPr kumimoji="1" lang="en-US" altLang="ja-JP" dirty="0"/>
              <a:t>RO Membrane Scaling Modeling</a:t>
            </a:r>
          </a:p>
          <a:p>
            <a:r>
              <a:rPr lang="en-US" altLang="ja-JP" dirty="0"/>
              <a:t>Q&amp;A / Discussion</a:t>
            </a:r>
            <a:endParaRPr kumimoji="1" lang="ja-JP" altLang="en-US" dirty="0"/>
          </a:p>
        </p:txBody>
      </p:sp>
    </p:spTree>
    <p:extLst>
      <p:ext uri="{BB962C8B-B14F-4D97-AF65-F5344CB8AC3E}">
        <p14:creationId xmlns:p14="http://schemas.microsoft.com/office/powerpoint/2010/main" val="168670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Flow Chart</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0505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19183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5699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5699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45161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55054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45161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42498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42884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41088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2432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2507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0613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6273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7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6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02000" r="-191411" b="-5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94118" r="-191411" b="-4117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1,</m:t>
                        </m:r>
                        <m:r>
                          <m:rPr>
                            <m:sty m:val="p"/>
                          </m:rPr>
                          <a:rPr lang="en-US" altLang="ja-JP" sz="1600" b="0" i="0" smtClean="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2</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3</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8"/>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845996" y="2464935"/>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580070" y="2275824"/>
            <a:ext cx="244599" cy="18911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Tree>
    <p:extLst>
      <p:ext uri="{BB962C8B-B14F-4D97-AF65-F5344CB8AC3E}">
        <p14:creationId xmlns:p14="http://schemas.microsoft.com/office/powerpoint/2010/main" val="250504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Module Configuration</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lang="ja-JP" altLang="en-US" sz="1600" b="1" dirty="0">
                <a:solidFill>
                  <a:schemeClr val="bg1"/>
                </a:solidFill>
              </a:rPr>
              <a:t>構成</a:t>
            </a:r>
            <a:endParaRPr kumimoji="1" lang="ja-JP" altLang="en-US" sz="1600" b="1" dirty="0">
              <a:solidFill>
                <a:schemeClr val="bg1"/>
              </a:solidFill>
            </a:endParaRPr>
          </a:p>
        </p:txBody>
      </p:sp>
      <p:pic>
        <p:nvPicPr>
          <p:cNvPr id="11" name="グラフィックス 10" descr="フォルダー 単色塗りつぶし">
            <a:extLst>
              <a:ext uri="{FF2B5EF4-FFF2-40B4-BE49-F238E27FC236}">
                <a16:creationId xmlns:a16="http://schemas.microsoft.com/office/drawing/2014/main" id="{A95D30CB-2F85-F40B-A866-97EA3AD3D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984" y="903655"/>
            <a:ext cx="914400" cy="914400"/>
          </a:xfrm>
          <a:prstGeom prst="rect">
            <a:avLst/>
          </a:prstGeom>
        </p:spPr>
      </p:pic>
      <p:pic>
        <p:nvPicPr>
          <p:cNvPr id="13" name="グラフィックス 12" descr="フォルダー 単色塗りつぶし">
            <a:extLst>
              <a:ext uri="{FF2B5EF4-FFF2-40B4-BE49-F238E27FC236}">
                <a16:creationId xmlns:a16="http://schemas.microsoft.com/office/drawing/2014/main" id="{4986A9AB-E003-52DB-3870-48396C993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1475061"/>
            <a:ext cx="914400" cy="914400"/>
          </a:xfrm>
          <a:prstGeom prst="rect">
            <a:avLst/>
          </a:prstGeom>
        </p:spPr>
      </p:pic>
      <p:pic>
        <p:nvPicPr>
          <p:cNvPr id="18" name="グラフィックス 17" descr="紙 枠線">
            <a:extLst>
              <a:ext uri="{FF2B5EF4-FFF2-40B4-BE49-F238E27FC236}">
                <a16:creationId xmlns:a16="http://schemas.microsoft.com/office/drawing/2014/main" id="{E807D703-04CF-D23A-5EEE-E7D6A41C1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047" y="5027886"/>
            <a:ext cx="677589" cy="677589"/>
          </a:xfrm>
          <a:prstGeom prst="rect">
            <a:avLst/>
          </a:prstGeom>
        </p:spPr>
      </p:pic>
      <p:cxnSp>
        <p:nvCxnSpPr>
          <p:cNvPr id="22" name="コネクタ: カギ線 21">
            <a:extLst>
              <a:ext uri="{FF2B5EF4-FFF2-40B4-BE49-F238E27FC236}">
                <a16:creationId xmlns:a16="http://schemas.microsoft.com/office/drawing/2014/main" id="{E41A85FE-0FC8-ED54-B685-1A07819EAE65}"/>
              </a:ext>
            </a:extLst>
          </p:cNvPr>
          <p:cNvCxnSpPr>
            <a:cxnSpLocks/>
            <a:stCxn id="11" idx="2"/>
            <a:endCxn id="13" idx="1"/>
          </p:cNvCxnSpPr>
          <p:nvPr/>
        </p:nvCxnSpPr>
        <p:spPr>
          <a:xfrm rot="16200000" flipH="1">
            <a:off x="1375309" y="1471929"/>
            <a:ext cx="114206"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62C8985-C8C6-57C5-88A4-4AC4657142F5}"/>
              </a:ext>
            </a:extLst>
          </p:cNvPr>
          <p:cNvCxnSpPr>
            <a:cxnSpLocks/>
            <a:stCxn id="11" idx="2"/>
            <a:endCxn id="18" idx="1"/>
          </p:cNvCxnSpPr>
          <p:nvPr/>
        </p:nvCxnSpPr>
        <p:spPr>
          <a:xfrm rot="16200000" flipH="1">
            <a:off x="-282698" y="3129936"/>
            <a:ext cx="3548626" cy="924863"/>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1D1A9D8-CDCC-CF3E-0804-EE0FAD9D586F}"/>
              </a:ext>
            </a:extLst>
          </p:cNvPr>
          <p:cNvSpPr txBox="1"/>
          <p:nvPr/>
        </p:nvSpPr>
        <p:spPr>
          <a:xfrm>
            <a:off x="1744301" y="2226492"/>
            <a:ext cx="1097077" cy="307777"/>
          </a:xfrm>
          <a:prstGeom prst="rect">
            <a:avLst/>
          </a:prstGeom>
          <a:noFill/>
        </p:spPr>
        <p:txBody>
          <a:bodyPr wrap="square" rtlCol="0">
            <a:spAutoFit/>
          </a:bodyPr>
          <a:lstStyle/>
          <a:p>
            <a:pPr algn="ctr"/>
            <a:r>
              <a:rPr kumimoji="1" lang="en-US" altLang="ja-JP" sz="1400" dirty="0"/>
              <a:t>pkg</a:t>
            </a:r>
            <a:endParaRPr kumimoji="1" lang="ja-JP" altLang="en-US" sz="1400" dirty="0"/>
          </a:p>
        </p:txBody>
      </p:sp>
      <p:sp>
        <p:nvSpPr>
          <p:cNvPr id="29" name="テキスト ボックス 28">
            <a:extLst>
              <a:ext uri="{FF2B5EF4-FFF2-40B4-BE49-F238E27FC236}">
                <a16:creationId xmlns:a16="http://schemas.microsoft.com/office/drawing/2014/main" id="{65EFF93F-E6E9-95CE-D546-CAF7E25DAD3E}"/>
              </a:ext>
            </a:extLst>
          </p:cNvPr>
          <p:cNvSpPr txBox="1"/>
          <p:nvPr/>
        </p:nvSpPr>
        <p:spPr>
          <a:xfrm>
            <a:off x="1553801" y="5705475"/>
            <a:ext cx="1466753" cy="307777"/>
          </a:xfrm>
          <a:prstGeom prst="rect">
            <a:avLst/>
          </a:prstGeom>
          <a:noFill/>
        </p:spPr>
        <p:txBody>
          <a:bodyPr wrap="square" rtlCol="0">
            <a:spAutoFit/>
          </a:bodyPr>
          <a:lstStyle/>
          <a:p>
            <a:pPr algn="ctr"/>
            <a:r>
              <a:rPr kumimoji="1" lang="en-US" altLang="ja-JP" sz="1400" dirty="0"/>
              <a:t>main.py</a:t>
            </a:r>
            <a:endParaRPr kumimoji="1" lang="ja-JP" altLang="en-US" sz="1400" dirty="0"/>
          </a:p>
        </p:txBody>
      </p:sp>
      <p:cxnSp>
        <p:nvCxnSpPr>
          <p:cNvPr id="30" name="コネクタ: カギ線 29">
            <a:extLst>
              <a:ext uri="{FF2B5EF4-FFF2-40B4-BE49-F238E27FC236}">
                <a16:creationId xmlns:a16="http://schemas.microsoft.com/office/drawing/2014/main" id="{7491F666-8A5D-4834-A7A0-D2CEB48842DA}"/>
              </a:ext>
            </a:extLst>
          </p:cNvPr>
          <p:cNvCxnSpPr>
            <a:cxnSpLocks/>
            <a:stCxn id="13" idx="3"/>
            <a:endCxn id="118" idx="1"/>
          </p:cNvCxnSpPr>
          <p:nvPr/>
        </p:nvCxnSpPr>
        <p:spPr>
          <a:xfrm>
            <a:off x="2750041" y="1932261"/>
            <a:ext cx="1184600" cy="235928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グラフィックス 30" descr="フォルダー 単色塗りつぶし">
            <a:extLst>
              <a:ext uri="{FF2B5EF4-FFF2-40B4-BE49-F238E27FC236}">
                <a16:creationId xmlns:a16="http://schemas.microsoft.com/office/drawing/2014/main" id="{1470BAFE-443A-899A-BF22-6238CBF4C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1475061"/>
            <a:ext cx="914400" cy="914400"/>
          </a:xfrm>
          <a:prstGeom prst="rect">
            <a:avLst/>
          </a:prstGeom>
        </p:spPr>
      </p:pic>
      <p:cxnSp>
        <p:nvCxnSpPr>
          <p:cNvPr id="114" name="直線コネクタ 113">
            <a:extLst>
              <a:ext uri="{FF2B5EF4-FFF2-40B4-BE49-F238E27FC236}">
                <a16:creationId xmlns:a16="http://schemas.microsoft.com/office/drawing/2014/main" id="{42849076-7934-652A-0E4A-879215006AA5}"/>
              </a:ext>
            </a:extLst>
          </p:cNvPr>
          <p:cNvCxnSpPr>
            <a:cxnSpLocks/>
            <a:stCxn id="13" idx="3"/>
            <a:endCxn id="31" idx="1"/>
          </p:cNvCxnSpPr>
          <p:nvPr/>
        </p:nvCxnSpPr>
        <p:spPr>
          <a:xfrm>
            <a:off x="2750041" y="1932261"/>
            <a:ext cx="11846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グラフィックス 117" descr="フォルダー 単色塗りつぶし">
            <a:extLst>
              <a:ext uri="{FF2B5EF4-FFF2-40B4-BE49-F238E27FC236}">
                <a16:creationId xmlns:a16="http://schemas.microsoft.com/office/drawing/2014/main" id="{9D500003-51C2-E59E-70BE-7B18A3B5BF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3834343"/>
            <a:ext cx="914400" cy="914400"/>
          </a:xfrm>
          <a:prstGeom prst="rect">
            <a:avLst/>
          </a:prstGeom>
        </p:spPr>
      </p:pic>
      <p:sp>
        <p:nvSpPr>
          <p:cNvPr id="120" name="テキスト ボックス 119">
            <a:extLst>
              <a:ext uri="{FF2B5EF4-FFF2-40B4-BE49-F238E27FC236}">
                <a16:creationId xmlns:a16="http://schemas.microsoft.com/office/drawing/2014/main" id="{986E61DD-A1BE-0D94-B08D-85C618A1EF2D}"/>
              </a:ext>
            </a:extLst>
          </p:cNvPr>
          <p:cNvSpPr txBox="1"/>
          <p:nvPr/>
        </p:nvSpPr>
        <p:spPr>
          <a:xfrm>
            <a:off x="3450666" y="2226492"/>
            <a:ext cx="1874938" cy="307777"/>
          </a:xfrm>
          <a:prstGeom prst="rect">
            <a:avLst/>
          </a:prstGeom>
          <a:noFill/>
        </p:spPr>
        <p:txBody>
          <a:bodyPr wrap="square" rtlCol="0">
            <a:spAutoFit/>
          </a:bodyPr>
          <a:lstStyle/>
          <a:p>
            <a:pPr algn="ctr"/>
            <a:r>
              <a:rPr kumimoji="1" lang="en-US" altLang="ja-JP" sz="1400" dirty="0"/>
              <a:t>Optimization Module</a:t>
            </a:r>
            <a:endParaRPr kumimoji="1" lang="ja-JP" altLang="en-US" sz="1400" dirty="0"/>
          </a:p>
        </p:txBody>
      </p:sp>
      <p:sp>
        <p:nvSpPr>
          <p:cNvPr id="121" name="テキスト ボックス 120">
            <a:extLst>
              <a:ext uri="{FF2B5EF4-FFF2-40B4-BE49-F238E27FC236}">
                <a16:creationId xmlns:a16="http://schemas.microsoft.com/office/drawing/2014/main" id="{B7D88A8D-B812-6AF5-FF57-64D0E3EB920A}"/>
              </a:ext>
            </a:extLst>
          </p:cNvPr>
          <p:cNvSpPr txBox="1"/>
          <p:nvPr/>
        </p:nvSpPr>
        <p:spPr>
          <a:xfrm>
            <a:off x="3358093" y="4592622"/>
            <a:ext cx="2051352" cy="307777"/>
          </a:xfrm>
          <a:prstGeom prst="rect">
            <a:avLst/>
          </a:prstGeom>
          <a:noFill/>
        </p:spPr>
        <p:txBody>
          <a:bodyPr wrap="square" rtlCol="0">
            <a:spAutoFit/>
          </a:bodyPr>
          <a:lstStyle/>
          <a:p>
            <a:pPr algn="ctr"/>
            <a:r>
              <a:rPr kumimoji="1" lang="en-US" altLang="ja-JP" sz="1400" dirty="0"/>
              <a:t>Optimization Problem</a:t>
            </a:r>
            <a:endParaRPr kumimoji="1" lang="ja-JP" altLang="en-US" sz="1400" dirty="0"/>
          </a:p>
        </p:txBody>
      </p:sp>
      <p:pic>
        <p:nvPicPr>
          <p:cNvPr id="123" name="グラフィックス 122" descr="フォルダー 単色塗りつぶし">
            <a:extLst>
              <a:ext uri="{FF2B5EF4-FFF2-40B4-BE49-F238E27FC236}">
                <a16:creationId xmlns:a16="http://schemas.microsoft.com/office/drawing/2014/main" id="{9E27392E-73CF-1D6F-90BA-D2FE4EEF02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2046" y="3844311"/>
            <a:ext cx="914400" cy="914400"/>
          </a:xfrm>
          <a:prstGeom prst="rect">
            <a:avLst/>
          </a:prstGeom>
        </p:spPr>
      </p:pic>
      <p:cxnSp>
        <p:nvCxnSpPr>
          <p:cNvPr id="124" name="コネクタ: カギ線 123">
            <a:extLst>
              <a:ext uri="{FF2B5EF4-FFF2-40B4-BE49-F238E27FC236}">
                <a16:creationId xmlns:a16="http://schemas.microsoft.com/office/drawing/2014/main" id="{11926C59-2D0D-5145-A931-82EC35349D24}"/>
              </a:ext>
            </a:extLst>
          </p:cNvPr>
          <p:cNvCxnSpPr>
            <a:cxnSpLocks/>
            <a:stCxn id="118" idx="3"/>
            <a:endCxn id="126" idx="1"/>
          </p:cNvCxnSpPr>
          <p:nvPr/>
        </p:nvCxnSpPr>
        <p:spPr>
          <a:xfrm>
            <a:off x="4849041" y="4291543"/>
            <a:ext cx="1468408" cy="1149938"/>
          </a:xfrm>
          <a:prstGeom prst="bentConnector3">
            <a:avLst>
              <a:gd name="adj1" fmla="val 46757"/>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6" name="グラフィックス 125" descr="紙 枠線">
            <a:extLst>
              <a:ext uri="{FF2B5EF4-FFF2-40B4-BE49-F238E27FC236}">
                <a16:creationId xmlns:a16="http://schemas.microsoft.com/office/drawing/2014/main" id="{D19E12EF-53FD-E7BB-4DEF-35EDA1146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7449" y="5102686"/>
            <a:ext cx="677589" cy="677589"/>
          </a:xfrm>
          <a:prstGeom prst="rect">
            <a:avLst/>
          </a:prstGeom>
        </p:spPr>
      </p:pic>
      <p:cxnSp>
        <p:nvCxnSpPr>
          <p:cNvPr id="133" name="直線コネクタ 132">
            <a:extLst>
              <a:ext uri="{FF2B5EF4-FFF2-40B4-BE49-F238E27FC236}">
                <a16:creationId xmlns:a16="http://schemas.microsoft.com/office/drawing/2014/main" id="{7110710C-1056-56C0-8FC0-F7DD339BB276}"/>
              </a:ext>
            </a:extLst>
          </p:cNvPr>
          <p:cNvCxnSpPr>
            <a:cxnSpLocks/>
            <a:stCxn id="118" idx="3"/>
            <a:endCxn id="123" idx="1"/>
          </p:cNvCxnSpPr>
          <p:nvPr/>
        </p:nvCxnSpPr>
        <p:spPr>
          <a:xfrm>
            <a:off x="4849041" y="4291543"/>
            <a:ext cx="1303005" cy="99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15E7479-E83F-A111-A998-97F1DB49BF01}"/>
              </a:ext>
            </a:extLst>
          </p:cNvPr>
          <p:cNvSpPr txBox="1"/>
          <p:nvPr/>
        </p:nvSpPr>
        <p:spPr>
          <a:xfrm>
            <a:off x="5849044" y="4604823"/>
            <a:ext cx="1520401" cy="307777"/>
          </a:xfrm>
          <a:prstGeom prst="rect">
            <a:avLst/>
          </a:prstGeom>
          <a:noFill/>
        </p:spPr>
        <p:txBody>
          <a:bodyPr wrap="square" rtlCol="0">
            <a:spAutoFit/>
          </a:bodyPr>
          <a:lstStyle/>
          <a:p>
            <a:pPr algn="ctr"/>
            <a:r>
              <a:rPr kumimoji="1" lang="en-US" altLang="ja-JP" sz="1400" dirty="0"/>
              <a:t>model</a:t>
            </a:r>
            <a:endParaRPr kumimoji="1" lang="ja-JP" altLang="en-US" sz="1400" dirty="0"/>
          </a:p>
        </p:txBody>
      </p:sp>
      <p:pic>
        <p:nvPicPr>
          <p:cNvPr id="141" name="グラフィックス 140" descr="フォルダー 単色塗りつぶし">
            <a:extLst>
              <a:ext uri="{FF2B5EF4-FFF2-40B4-BE49-F238E27FC236}">
                <a16:creationId xmlns:a16="http://schemas.microsoft.com/office/drawing/2014/main" id="{8F8A0CF7-17D7-EBEC-9284-36421D69D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3786989"/>
            <a:ext cx="914400" cy="914400"/>
          </a:xfrm>
          <a:prstGeom prst="rect">
            <a:avLst/>
          </a:prstGeom>
        </p:spPr>
      </p:pic>
      <p:sp>
        <p:nvSpPr>
          <p:cNvPr id="142" name="テキスト ボックス 141">
            <a:extLst>
              <a:ext uri="{FF2B5EF4-FFF2-40B4-BE49-F238E27FC236}">
                <a16:creationId xmlns:a16="http://schemas.microsoft.com/office/drawing/2014/main" id="{E91DB7E9-C048-8714-BE16-881428A0486A}"/>
              </a:ext>
            </a:extLst>
          </p:cNvPr>
          <p:cNvSpPr txBox="1"/>
          <p:nvPr/>
        </p:nvSpPr>
        <p:spPr>
          <a:xfrm>
            <a:off x="1738568" y="4534778"/>
            <a:ext cx="1097077" cy="307777"/>
          </a:xfrm>
          <a:prstGeom prst="rect">
            <a:avLst/>
          </a:prstGeom>
          <a:noFill/>
        </p:spPr>
        <p:txBody>
          <a:bodyPr wrap="square" rtlCol="0">
            <a:spAutoFit/>
          </a:bodyPr>
          <a:lstStyle/>
          <a:p>
            <a:pPr algn="ctr"/>
            <a:r>
              <a:rPr kumimoji="1" lang="en-US" altLang="ja-JP" sz="1400" dirty="0"/>
              <a:t>params</a:t>
            </a:r>
            <a:endParaRPr kumimoji="1" lang="ja-JP" altLang="en-US" sz="1400" dirty="0"/>
          </a:p>
        </p:txBody>
      </p:sp>
      <p:sp>
        <p:nvSpPr>
          <p:cNvPr id="143" name="テキスト ボックス 142">
            <a:extLst>
              <a:ext uri="{FF2B5EF4-FFF2-40B4-BE49-F238E27FC236}">
                <a16:creationId xmlns:a16="http://schemas.microsoft.com/office/drawing/2014/main" id="{DDE96DE6-C4CA-88A2-BD89-68F6AC84BE0B}"/>
              </a:ext>
            </a:extLst>
          </p:cNvPr>
          <p:cNvSpPr txBox="1"/>
          <p:nvPr/>
        </p:nvSpPr>
        <p:spPr>
          <a:xfrm>
            <a:off x="5446074" y="5754761"/>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47" name="直線コネクタ 146">
            <a:extLst>
              <a:ext uri="{FF2B5EF4-FFF2-40B4-BE49-F238E27FC236}">
                <a16:creationId xmlns:a16="http://schemas.microsoft.com/office/drawing/2014/main" id="{2FA89BAD-E97E-EC70-05AE-ABDBD258A998}"/>
              </a:ext>
            </a:extLst>
          </p:cNvPr>
          <p:cNvCxnSpPr>
            <a:cxnSpLocks/>
            <a:stCxn id="123" idx="3"/>
          </p:cNvCxnSpPr>
          <p:nvPr/>
        </p:nvCxnSpPr>
        <p:spPr>
          <a:xfrm flipV="1">
            <a:off x="7066446" y="4301068"/>
            <a:ext cx="1148804" cy="44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0" name="グラフィックス 149" descr="紙 枠線">
            <a:extLst>
              <a:ext uri="{FF2B5EF4-FFF2-40B4-BE49-F238E27FC236}">
                <a16:creationId xmlns:a16="http://schemas.microsoft.com/office/drawing/2014/main" id="{9F691D1E-922B-B94D-22BD-63DAD4FE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8971" y="3850068"/>
            <a:ext cx="677589" cy="677589"/>
          </a:xfrm>
          <a:prstGeom prst="rect">
            <a:avLst/>
          </a:prstGeom>
        </p:spPr>
      </p:pic>
      <p:sp>
        <p:nvSpPr>
          <p:cNvPr id="151" name="テキスト ボックス 150">
            <a:extLst>
              <a:ext uri="{FF2B5EF4-FFF2-40B4-BE49-F238E27FC236}">
                <a16:creationId xmlns:a16="http://schemas.microsoft.com/office/drawing/2014/main" id="{9F9DE670-8BC1-E905-0C02-36C821483FE4}"/>
              </a:ext>
            </a:extLst>
          </p:cNvPr>
          <p:cNvSpPr txBox="1"/>
          <p:nvPr/>
        </p:nvSpPr>
        <p:spPr>
          <a:xfrm>
            <a:off x="7788514" y="4521464"/>
            <a:ext cx="1698501" cy="307777"/>
          </a:xfrm>
          <a:prstGeom prst="rect">
            <a:avLst/>
          </a:prstGeom>
          <a:noFill/>
        </p:spPr>
        <p:txBody>
          <a:bodyPr wrap="square" rtlCol="0">
            <a:spAutoFit/>
          </a:bodyPr>
          <a:lstStyle/>
          <a:p>
            <a:pPr algn="ctr"/>
            <a:r>
              <a:rPr kumimoji="1" lang="en-US" altLang="ja-JP" sz="1400" dirty="0"/>
              <a:t>import_model.py</a:t>
            </a:r>
            <a:endParaRPr kumimoji="1" lang="ja-JP" altLang="en-US" sz="1400" dirty="0"/>
          </a:p>
        </p:txBody>
      </p:sp>
      <p:cxnSp>
        <p:nvCxnSpPr>
          <p:cNvPr id="152" name="コネクタ: カギ線 151">
            <a:extLst>
              <a:ext uri="{FF2B5EF4-FFF2-40B4-BE49-F238E27FC236}">
                <a16:creationId xmlns:a16="http://schemas.microsoft.com/office/drawing/2014/main" id="{1B8BAC17-D3C7-EE08-8019-DEA6EF5992A7}"/>
              </a:ext>
            </a:extLst>
          </p:cNvPr>
          <p:cNvCxnSpPr>
            <a:cxnSpLocks/>
            <a:stCxn id="123" idx="3"/>
            <a:endCxn id="169" idx="1"/>
          </p:cNvCxnSpPr>
          <p:nvPr/>
        </p:nvCxnSpPr>
        <p:spPr>
          <a:xfrm>
            <a:off x="7066446" y="4301511"/>
            <a:ext cx="1244677" cy="114307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コネクタ: カギ線 159">
            <a:extLst>
              <a:ext uri="{FF2B5EF4-FFF2-40B4-BE49-F238E27FC236}">
                <a16:creationId xmlns:a16="http://schemas.microsoft.com/office/drawing/2014/main" id="{31282E4D-A1F2-BE3C-C709-C93410FCDB33}"/>
              </a:ext>
            </a:extLst>
          </p:cNvPr>
          <p:cNvCxnSpPr>
            <a:cxnSpLocks/>
            <a:stCxn id="11" idx="2"/>
            <a:endCxn id="141" idx="1"/>
          </p:cNvCxnSpPr>
          <p:nvPr/>
        </p:nvCxnSpPr>
        <p:spPr>
          <a:xfrm rot="16200000" flipH="1">
            <a:off x="219345" y="2627893"/>
            <a:ext cx="2426134"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9" name="グラフィックス 168" descr="紙 枠線">
            <a:extLst>
              <a:ext uri="{FF2B5EF4-FFF2-40B4-BE49-F238E27FC236}">
                <a16:creationId xmlns:a16="http://schemas.microsoft.com/office/drawing/2014/main" id="{E0276EC7-4A6E-9C79-6829-F9E9F282D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1123" y="5105790"/>
            <a:ext cx="677589" cy="677589"/>
          </a:xfrm>
          <a:prstGeom prst="rect">
            <a:avLst/>
          </a:prstGeom>
        </p:spPr>
      </p:pic>
      <p:sp>
        <p:nvSpPr>
          <p:cNvPr id="172" name="テキスト ボックス 171">
            <a:extLst>
              <a:ext uri="{FF2B5EF4-FFF2-40B4-BE49-F238E27FC236}">
                <a16:creationId xmlns:a16="http://schemas.microsoft.com/office/drawing/2014/main" id="{9974F324-ACA3-D4D6-16D3-474F2A82BE66}"/>
              </a:ext>
            </a:extLst>
          </p:cNvPr>
          <p:cNvSpPr txBox="1"/>
          <p:nvPr/>
        </p:nvSpPr>
        <p:spPr>
          <a:xfrm>
            <a:off x="7740636" y="5754589"/>
            <a:ext cx="1794857" cy="523220"/>
          </a:xfrm>
          <a:prstGeom prst="rect">
            <a:avLst/>
          </a:prstGeom>
          <a:noFill/>
        </p:spPr>
        <p:txBody>
          <a:bodyPr wrap="square" rtlCol="0">
            <a:spAutoFit/>
          </a:bodyPr>
          <a:lstStyle/>
          <a:p>
            <a:pPr algn="ctr"/>
            <a:r>
              <a:rPr kumimoji="1" lang="en-US" altLang="ja-JP" sz="1400" dirty="0"/>
              <a:t>Water quality Prediction module</a:t>
            </a:r>
            <a:endParaRPr kumimoji="1" lang="ja-JP" altLang="en-US" sz="1400" dirty="0"/>
          </a:p>
        </p:txBody>
      </p:sp>
      <p:sp>
        <p:nvSpPr>
          <p:cNvPr id="178" name="正方形/長方形 177">
            <a:extLst>
              <a:ext uri="{FF2B5EF4-FFF2-40B4-BE49-F238E27FC236}">
                <a16:creationId xmlns:a16="http://schemas.microsoft.com/office/drawing/2014/main" id="{202CFFB0-131C-ADF9-C993-9BD01B703980}"/>
              </a:ext>
            </a:extLst>
          </p:cNvPr>
          <p:cNvSpPr/>
          <p:nvPr/>
        </p:nvSpPr>
        <p:spPr>
          <a:xfrm>
            <a:off x="3450666" y="3843868"/>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吹き出し: 角を丸めた四角形 11">
            <a:extLst>
              <a:ext uri="{FF2B5EF4-FFF2-40B4-BE49-F238E27FC236}">
                <a16:creationId xmlns:a16="http://schemas.microsoft.com/office/drawing/2014/main" id="{CB20F9D6-612C-69C5-5BF1-D604CEA1146D}"/>
              </a:ext>
            </a:extLst>
          </p:cNvPr>
          <p:cNvSpPr/>
          <p:nvPr/>
        </p:nvSpPr>
        <p:spPr>
          <a:xfrm>
            <a:off x="9790017" y="3909855"/>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Problem Definition</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5DFF7DD2-4B8E-C093-E9D8-017622C5043B}"/>
              </a:ext>
            </a:extLst>
          </p:cNvPr>
          <p:cNvSpPr/>
          <p:nvPr/>
        </p:nvSpPr>
        <p:spPr>
          <a:xfrm>
            <a:off x="9757183" y="1424361"/>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Solver Definition</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7E611DC5-F0C4-6E28-D45D-6B4099987EB1}"/>
              </a:ext>
            </a:extLst>
          </p:cNvPr>
          <p:cNvSpPr/>
          <p:nvPr/>
        </p:nvSpPr>
        <p:spPr>
          <a:xfrm>
            <a:off x="3450666" y="1272133"/>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グラフィックス 15" descr="紙 枠線">
            <a:extLst>
              <a:ext uri="{FF2B5EF4-FFF2-40B4-BE49-F238E27FC236}">
                <a16:creationId xmlns:a16="http://schemas.microsoft.com/office/drawing/2014/main" id="{CD05458E-2417-3C94-F4A1-F0561B870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914" y="1595221"/>
            <a:ext cx="677589" cy="677589"/>
          </a:xfrm>
          <a:prstGeom prst="rect">
            <a:avLst/>
          </a:prstGeom>
        </p:spPr>
      </p:pic>
      <p:sp>
        <p:nvSpPr>
          <p:cNvPr id="17" name="テキスト ボックス 16">
            <a:extLst>
              <a:ext uri="{FF2B5EF4-FFF2-40B4-BE49-F238E27FC236}">
                <a16:creationId xmlns:a16="http://schemas.microsoft.com/office/drawing/2014/main" id="{FC157FFB-FA45-D286-1E9E-C207E74A0E5C}"/>
              </a:ext>
            </a:extLst>
          </p:cNvPr>
          <p:cNvSpPr txBox="1"/>
          <p:nvPr/>
        </p:nvSpPr>
        <p:spPr>
          <a:xfrm>
            <a:off x="7706457" y="2266617"/>
            <a:ext cx="1698501" cy="307777"/>
          </a:xfrm>
          <a:prstGeom prst="rect">
            <a:avLst/>
          </a:prstGeom>
          <a:noFill/>
        </p:spPr>
        <p:txBody>
          <a:bodyPr wrap="square" rtlCol="0">
            <a:spAutoFit/>
          </a:bodyPr>
          <a:lstStyle/>
          <a:p>
            <a:pPr algn="ctr"/>
            <a:r>
              <a:rPr kumimoji="1" lang="en-US" altLang="ja-JP" sz="1400" dirty="0"/>
              <a:t>unit_algorithm.py</a:t>
            </a:r>
            <a:endParaRPr kumimoji="1" lang="ja-JP" altLang="en-US" sz="1400" dirty="0"/>
          </a:p>
        </p:txBody>
      </p:sp>
      <p:pic>
        <p:nvPicPr>
          <p:cNvPr id="21" name="グラフィックス 20" descr="フォルダー 単色塗りつぶし">
            <a:extLst>
              <a:ext uri="{FF2B5EF4-FFF2-40B4-BE49-F238E27FC236}">
                <a16:creationId xmlns:a16="http://schemas.microsoft.com/office/drawing/2014/main" id="{66A27A44-94D7-A7B7-450B-9F10AF63FD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6416" y="1476669"/>
            <a:ext cx="914400" cy="914400"/>
          </a:xfrm>
          <a:prstGeom prst="rect">
            <a:avLst/>
          </a:prstGeom>
        </p:spPr>
      </p:pic>
      <p:sp>
        <p:nvSpPr>
          <p:cNvPr id="23" name="テキスト ボックス 22">
            <a:extLst>
              <a:ext uri="{FF2B5EF4-FFF2-40B4-BE49-F238E27FC236}">
                <a16:creationId xmlns:a16="http://schemas.microsoft.com/office/drawing/2014/main" id="{3CD700B7-538D-090C-8EBD-0692F493845E}"/>
              </a:ext>
            </a:extLst>
          </p:cNvPr>
          <p:cNvSpPr txBox="1"/>
          <p:nvPr/>
        </p:nvSpPr>
        <p:spPr>
          <a:xfrm>
            <a:off x="5703414" y="2227656"/>
            <a:ext cx="1520401" cy="307777"/>
          </a:xfrm>
          <a:prstGeom prst="rect">
            <a:avLst/>
          </a:prstGeom>
          <a:noFill/>
        </p:spPr>
        <p:txBody>
          <a:bodyPr wrap="square" rtlCol="0">
            <a:spAutoFit/>
          </a:bodyPr>
          <a:lstStyle/>
          <a:p>
            <a:pPr algn="ctr"/>
            <a:r>
              <a:rPr kumimoji="1" lang="en-US" altLang="ja-JP" sz="1400" dirty="0"/>
              <a:t>algorithms</a:t>
            </a:r>
            <a:endParaRPr kumimoji="1" lang="ja-JP" altLang="en-US" sz="1400" dirty="0"/>
          </a:p>
        </p:txBody>
      </p:sp>
      <p:cxnSp>
        <p:nvCxnSpPr>
          <p:cNvPr id="25" name="直線コネクタ 24">
            <a:extLst>
              <a:ext uri="{FF2B5EF4-FFF2-40B4-BE49-F238E27FC236}">
                <a16:creationId xmlns:a16="http://schemas.microsoft.com/office/drawing/2014/main" id="{F15BFBD2-E6D2-8D34-35F2-EA50FB2F91C2}"/>
              </a:ext>
            </a:extLst>
          </p:cNvPr>
          <p:cNvCxnSpPr>
            <a:cxnSpLocks/>
            <a:stCxn id="31" idx="3"/>
            <a:endCxn id="21" idx="1"/>
          </p:cNvCxnSpPr>
          <p:nvPr/>
        </p:nvCxnSpPr>
        <p:spPr>
          <a:xfrm>
            <a:off x="4849041" y="1932261"/>
            <a:ext cx="1157375" cy="16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47C0614-6EA7-3078-E44F-BDF141F5C919}"/>
              </a:ext>
            </a:extLst>
          </p:cNvPr>
          <p:cNvCxnSpPr>
            <a:cxnSpLocks/>
            <a:stCxn id="21" idx="3"/>
            <a:endCxn id="16" idx="1"/>
          </p:cNvCxnSpPr>
          <p:nvPr/>
        </p:nvCxnSpPr>
        <p:spPr>
          <a:xfrm>
            <a:off x="6920816" y="1933869"/>
            <a:ext cx="1296098" cy="14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9" name="グラフィックス 98" descr="紙 枠線">
            <a:extLst>
              <a:ext uri="{FF2B5EF4-FFF2-40B4-BE49-F238E27FC236}">
                <a16:creationId xmlns:a16="http://schemas.microsoft.com/office/drawing/2014/main" id="{00835CF9-FFD3-68C3-ED1C-5DFB4948C6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1009" y="2538708"/>
            <a:ext cx="677589" cy="677589"/>
          </a:xfrm>
          <a:prstGeom prst="rect">
            <a:avLst/>
          </a:prstGeom>
        </p:spPr>
      </p:pic>
      <p:sp>
        <p:nvSpPr>
          <p:cNvPr id="100" name="テキスト ボックス 99">
            <a:extLst>
              <a:ext uri="{FF2B5EF4-FFF2-40B4-BE49-F238E27FC236}">
                <a16:creationId xmlns:a16="http://schemas.microsoft.com/office/drawing/2014/main" id="{7D042A2D-A569-FA2C-D5A1-FB317DBE7582}"/>
              </a:ext>
            </a:extLst>
          </p:cNvPr>
          <p:cNvSpPr txBox="1"/>
          <p:nvPr/>
        </p:nvSpPr>
        <p:spPr>
          <a:xfrm>
            <a:off x="5249634" y="3190783"/>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01" name="コネクタ: カギ線 100">
            <a:extLst>
              <a:ext uri="{FF2B5EF4-FFF2-40B4-BE49-F238E27FC236}">
                <a16:creationId xmlns:a16="http://schemas.microsoft.com/office/drawing/2014/main" id="{528A897A-14AC-EDB2-036E-AD8D3315360D}"/>
              </a:ext>
            </a:extLst>
          </p:cNvPr>
          <p:cNvCxnSpPr>
            <a:cxnSpLocks/>
            <a:stCxn id="31" idx="3"/>
            <a:endCxn id="99" idx="1"/>
          </p:cNvCxnSpPr>
          <p:nvPr/>
        </p:nvCxnSpPr>
        <p:spPr>
          <a:xfrm>
            <a:off x="4849041" y="1932261"/>
            <a:ext cx="1271968" cy="94524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吹き出し: 角を丸めた四角形 105">
            <a:extLst>
              <a:ext uri="{FF2B5EF4-FFF2-40B4-BE49-F238E27FC236}">
                <a16:creationId xmlns:a16="http://schemas.microsoft.com/office/drawing/2014/main" id="{B9EA2C78-FB73-553F-7D9B-6F1ABB442623}"/>
              </a:ext>
            </a:extLst>
          </p:cNvPr>
          <p:cNvSpPr/>
          <p:nvPr/>
        </p:nvSpPr>
        <p:spPr>
          <a:xfrm>
            <a:off x="9234439" y="5106237"/>
            <a:ext cx="2770643" cy="558014"/>
          </a:xfrm>
          <a:prstGeom prst="wedgeRoundRectCallout">
            <a:avLst>
              <a:gd name="adj1" fmla="val -62739"/>
              <a:gd name="adj2" fmla="val 1982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import given model files from outside </a:t>
            </a:r>
            <a:endParaRPr kumimoji="1" lang="ja-JP" altLang="en-US" dirty="0">
              <a:solidFill>
                <a:schemeClr val="tx1"/>
              </a:solidFill>
            </a:endParaRPr>
          </a:p>
        </p:txBody>
      </p:sp>
    </p:spTree>
    <p:extLst>
      <p:ext uri="{BB962C8B-B14F-4D97-AF65-F5344CB8AC3E}">
        <p14:creationId xmlns:p14="http://schemas.microsoft.com/office/powerpoint/2010/main" val="1261541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Calculate Schedule</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Calculate Schedule</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Future task is to solve schedule problem and introduce the fouling model.</a:t>
            </a:r>
          </a:p>
          <a:p>
            <a:pPr lvl="1"/>
            <a:r>
              <a:rPr lang="en-US" altLang="ja-JP" dirty="0"/>
              <a:t>I’m writing the python code from scratch.</a:t>
            </a:r>
          </a:p>
          <a:p>
            <a:pPr lvl="1"/>
            <a:endParaRPr lang="en-US" altLang="ja-JP" dirty="0"/>
          </a:p>
          <a:p>
            <a:r>
              <a:rPr lang="en-US" altLang="ja-JP" dirty="0"/>
              <a:t>We must select the optimization algorithm the problem class.</a:t>
            </a:r>
          </a:p>
          <a:p>
            <a:pPr lvl="1"/>
            <a:r>
              <a:rPr lang="en-US" altLang="ja-JP" dirty="0"/>
              <a:t>This problem class can be nonlinear or black-box optimization in future efforts of modeling.</a:t>
            </a:r>
          </a:p>
          <a:p>
            <a:r>
              <a:rPr lang="en-US" altLang="ja-JP" dirty="0"/>
              <a:t>Therefore, we will use the combined algorithm with SHADE and the feasibility rule. </a:t>
            </a:r>
          </a:p>
          <a:p>
            <a:pPr lvl="1"/>
            <a:r>
              <a:rPr lang="en-US" altLang="ja-JP" dirty="0"/>
              <a:t>They are classified as metaheuristic algorithm as well as Genetic Algorithm.</a:t>
            </a:r>
          </a:p>
          <a:p>
            <a:pPr lvl="1"/>
            <a:r>
              <a:rPr lang="en-US" altLang="ja-JP" dirty="0"/>
              <a:t>SHADE is the state-of-the-art solver in the black-box optimization field.</a:t>
            </a:r>
          </a:p>
        </p:txBody>
      </p:sp>
    </p:spTree>
    <p:extLst>
      <p:ext uri="{BB962C8B-B14F-4D97-AF65-F5344CB8AC3E}">
        <p14:creationId xmlns:p14="http://schemas.microsoft.com/office/powerpoint/2010/main" val="383061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Question (SGDC to INV)</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Q&amp;A / Discussion</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1936643" y="3998480"/>
            <a:ext cx="9871659" cy="1011217"/>
          </a:xfrm>
        </p:spPr>
        <p:txBody>
          <a:bodyPr/>
          <a:lstStyle/>
          <a:p>
            <a:r>
              <a:rPr lang="en-US" altLang="ja-JP" dirty="0"/>
              <a:t>1</a:t>
            </a:r>
            <a:r>
              <a:rPr lang="ja-JP" altLang="en-US" dirty="0"/>
              <a:t>か月評価のための期間選定と効果試算をする。</a:t>
            </a:r>
            <a:endParaRPr lang="en-US" altLang="ja-JP" dirty="0"/>
          </a:p>
          <a:p>
            <a:r>
              <a:rPr lang="ja-JP" altLang="en-US" dirty="0"/>
              <a:t>膜詰まりモデリングのために、差圧を入れて、クラスタ分析の続きを実施する。</a:t>
            </a:r>
            <a:endParaRPr lang="en-US" altLang="ja-JP" dirty="0"/>
          </a:p>
        </p:txBody>
      </p:sp>
      <p:sp>
        <p:nvSpPr>
          <p:cNvPr id="4" name="正方形/長方形 3">
            <a:extLst>
              <a:ext uri="{FF2B5EF4-FFF2-40B4-BE49-F238E27FC236}">
                <a16:creationId xmlns:a16="http://schemas.microsoft.com/office/drawing/2014/main" id="{728516AD-70EC-0738-9826-ED65C63FA8BB}"/>
              </a:ext>
            </a:extLst>
          </p:cNvPr>
          <p:cNvSpPr/>
          <p:nvPr/>
        </p:nvSpPr>
        <p:spPr>
          <a:xfrm>
            <a:off x="272496" y="1198139"/>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個人目的</a:t>
            </a:r>
            <a:endParaRPr kumimoji="1" lang="en-US" altLang="ja-JP" sz="2000" b="1" dirty="0">
              <a:solidFill>
                <a:schemeClr val="bg1"/>
              </a:solidFill>
            </a:endParaRPr>
          </a:p>
        </p:txBody>
      </p:sp>
      <p:sp>
        <p:nvSpPr>
          <p:cNvPr id="7" name="正方形/長方形 6">
            <a:extLst>
              <a:ext uri="{FF2B5EF4-FFF2-40B4-BE49-F238E27FC236}">
                <a16:creationId xmlns:a16="http://schemas.microsoft.com/office/drawing/2014/main" id="{BBFA9DF1-4763-FFBF-A09D-4A4E683C1615}"/>
              </a:ext>
            </a:extLst>
          </p:cNvPr>
          <p:cNvSpPr/>
          <p:nvPr/>
        </p:nvSpPr>
        <p:spPr>
          <a:xfrm>
            <a:off x="272496" y="2479907"/>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今週進捗</a:t>
            </a:r>
            <a:endParaRPr kumimoji="1" lang="en-US" altLang="ja-JP" sz="2000" b="1" dirty="0">
              <a:solidFill>
                <a:schemeClr val="bg1"/>
              </a:solidFill>
            </a:endParaRPr>
          </a:p>
        </p:txBody>
      </p:sp>
      <p:sp>
        <p:nvSpPr>
          <p:cNvPr id="8" name="正方形/長方形 7">
            <a:extLst>
              <a:ext uri="{FF2B5EF4-FFF2-40B4-BE49-F238E27FC236}">
                <a16:creationId xmlns:a16="http://schemas.microsoft.com/office/drawing/2014/main" id="{A19F015C-016D-BE9D-0FC9-9C59644466AD}"/>
              </a:ext>
            </a:extLst>
          </p:cNvPr>
          <p:cNvSpPr/>
          <p:nvPr/>
        </p:nvSpPr>
        <p:spPr>
          <a:xfrm>
            <a:off x="272496" y="3998480"/>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来週目標</a:t>
            </a:r>
            <a:endParaRPr kumimoji="1" lang="en-US" altLang="ja-JP" sz="2000" b="1" dirty="0">
              <a:solidFill>
                <a:schemeClr val="bg1"/>
              </a:solidFill>
            </a:endParaRPr>
          </a:p>
        </p:txBody>
      </p:sp>
      <p:sp>
        <p:nvSpPr>
          <p:cNvPr id="10" name="テキスト プレースホルダー 5">
            <a:extLst>
              <a:ext uri="{FF2B5EF4-FFF2-40B4-BE49-F238E27FC236}">
                <a16:creationId xmlns:a16="http://schemas.microsoft.com/office/drawing/2014/main" id="{BA26D444-247C-B347-BC23-C58AB81701BB}"/>
              </a:ext>
            </a:extLst>
          </p:cNvPr>
          <p:cNvSpPr txBox="1">
            <a:spLocks/>
          </p:cNvSpPr>
          <p:nvPr/>
        </p:nvSpPr>
        <p:spPr>
          <a:xfrm>
            <a:off x="1936643" y="1198139"/>
            <a:ext cx="9980537" cy="79422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Task1</a:t>
            </a:r>
            <a:r>
              <a:rPr lang="ja-JP" altLang="en-US" dirty="0"/>
              <a:t>のための最適化モデルを構築し、効果試算を実施する。</a:t>
            </a:r>
            <a:endParaRPr lang="en-US" altLang="ja-JP" dirty="0"/>
          </a:p>
          <a:p>
            <a:r>
              <a:rPr lang="en-US" altLang="ja-JP" dirty="0"/>
              <a:t>Task2</a:t>
            </a:r>
            <a:r>
              <a:rPr lang="ja-JP" altLang="en-US" dirty="0"/>
              <a:t>を見据えた最適化システム構成案を検討する。</a:t>
            </a:r>
            <a:endParaRPr lang="en-US" altLang="ja-JP" dirty="0"/>
          </a:p>
        </p:txBody>
      </p:sp>
      <p:sp>
        <p:nvSpPr>
          <p:cNvPr id="11" name="テキスト プレースホルダー 5">
            <a:extLst>
              <a:ext uri="{FF2B5EF4-FFF2-40B4-BE49-F238E27FC236}">
                <a16:creationId xmlns:a16="http://schemas.microsoft.com/office/drawing/2014/main" id="{CBEDC103-E604-B4D5-FDF0-9F3B9520BE13}"/>
              </a:ext>
            </a:extLst>
          </p:cNvPr>
          <p:cNvSpPr txBox="1">
            <a:spLocks/>
          </p:cNvSpPr>
          <p:nvPr/>
        </p:nvSpPr>
        <p:spPr>
          <a:xfrm>
            <a:off x="1936643" y="2463725"/>
            <a:ext cx="9980537" cy="79422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データを変更して、</a:t>
            </a:r>
            <a:r>
              <a:rPr lang="en-US" altLang="ja-JP" dirty="0"/>
              <a:t>RO</a:t>
            </a:r>
            <a:r>
              <a:rPr lang="ja-JP" altLang="en-US" dirty="0"/>
              <a:t>最適化シミュレーションを再実行した。</a:t>
            </a:r>
            <a:endParaRPr lang="en-US" altLang="ja-JP" dirty="0"/>
          </a:p>
        </p:txBody>
      </p:sp>
    </p:spTree>
    <p:extLst>
      <p:ext uri="{BB962C8B-B14F-4D97-AF65-F5344CB8AC3E}">
        <p14:creationId xmlns:p14="http://schemas.microsoft.com/office/powerpoint/2010/main" val="2538294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My Task in NAWI Task1</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Develop the RO optimization simulator with new optimizer built in, not based on DDMO.</a:t>
            </a:r>
          </a:p>
          <a:p>
            <a:pPr lvl="1">
              <a:defRPr/>
            </a:pPr>
            <a:r>
              <a:rPr lang="en-US" altLang="ja-JP" sz="2400" dirty="0"/>
              <a:t>It assumes that Yokogawa engineer can use it although it has not yet been fully tested.</a:t>
            </a:r>
          </a:p>
          <a:p>
            <a:pPr lvl="1">
              <a:defRPr/>
            </a:pPr>
            <a:r>
              <a:rPr lang="en-US" altLang="ja-JP" sz="2400" dirty="0"/>
              <a:t>It needs more functions for pilot/demo-scale implementation in NAWI Task2.</a:t>
            </a:r>
          </a:p>
          <a:p>
            <a:pPr>
              <a:defRPr/>
            </a:pPr>
            <a:r>
              <a:rPr lang="en-US" altLang="ja-JP" sz="2800" dirty="0"/>
              <a:t>Estimate the optimization effect comparing operational cost.</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1. RO Optimization Simulator</a:t>
            </a:r>
            <a:endParaRPr kumimoji="1" lang="ja-JP" altLang="en-US" sz="1600" b="1" dirty="0">
              <a:solidFill>
                <a:schemeClr val="bg1"/>
              </a:solidFill>
            </a:endParaRPr>
          </a:p>
        </p:txBody>
      </p:sp>
    </p:spTree>
    <p:extLst>
      <p:ext uri="{BB962C8B-B14F-4D97-AF65-F5344CB8AC3E}">
        <p14:creationId xmlns:p14="http://schemas.microsoft.com/office/powerpoint/2010/main" val="387172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矢印: 下 26">
            <a:extLst>
              <a:ext uri="{FF2B5EF4-FFF2-40B4-BE49-F238E27FC236}">
                <a16:creationId xmlns:a16="http://schemas.microsoft.com/office/drawing/2014/main" id="{ED9453D0-F169-DC49-DC14-F779EB0CA412}"/>
              </a:ext>
            </a:extLst>
          </p:cNvPr>
          <p:cNvSpPr/>
          <p:nvPr/>
        </p:nvSpPr>
        <p:spPr>
          <a:xfrm>
            <a:off x="1476375" y="823774"/>
            <a:ext cx="390525" cy="553257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Functional Configuration of RO Optimization Simulator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1. RO Optimization Simulator</a:t>
            </a:r>
            <a:endParaRPr kumimoji="1" lang="ja-JP" altLang="en-US" sz="1600" b="1" dirty="0">
              <a:solidFill>
                <a:schemeClr val="bg1"/>
              </a:solidFill>
            </a:endParaRPr>
          </a:p>
        </p:txBody>
      </p:sp>
      <p:sp>
        <p:nvSpPr>
          <p:cNvPr id="8" name="正方形/長方形 7">
            <a:extLst>
              <a:ext uri="{FF2B5EF4-FFF2-40B4-BE49-F238E27FC236}">
                <a16:creationId xmlns:a16="http://schemas.microsoft.com/office/drawing/2014/main" id="{FD988954-691F-658B-88AF-91CBCE2DA15F}"/>
              </a:ext>
            </a:extLst>
          </p:cNvPr>
          <p:cNvSpPr/>
          <p:nvPr/>
        </p:nvSpPr>
        <p:spPr>
          <a:xfrm>
            <a:off x="486808" y="1056803"/>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Preprocessing</a:t>
            </a:r>
          </a:p>
        </p:txBody>
      </p:sp>
      <p:sp>
        <p:nvSpPr>
          <p:cNvPr id="9" name="正方形/長方形 8">
            <a:extLst>
              <a:ext uri="{FF2B5EF4-FFF2-40B4-BE49-F238E27FC236}">
                <a16:creationId xmlns:a16="http://schemas.microsoft.com/office/drawing/2014/main" id="{4B526F9D-83AB-8CE8-1FAA-A494FCCD9C40}"/>
              </a:ext>
            </a:extLst>
          </p:cNvPr>
          <p:cNvSpPr/>
          <p:nvPr/>
        </p:nvSpPr>
        <p:spPr>
          <a:xfrm>
            <a:off x="487327" y="1959076"/>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Generate Model</a:t>
            </a:r>
          </a:p>
        </p:txBody>
      </p:sp>
      <p:sp>
        <p:nvSpPr>
          <p:cNvPr id="10" name="正方形/長方形 9">
            <a:extLst>
              <a:ext uri="{FF2B5EF4-FFF2-40B4-BE49-F238E27FC236}">
                <a16:creationId xmlns:a16="http://schemas.microsoft.com/office/drawing/2014/main" id="{5C293479-82AC-39AE-E007-47048BBD1F89}"/>
              </a:ext>
            </a:extLst>
          </p:cNvPr>
          <p:cNvSpPr/>
          <p:nvPr/>
        </p:nvSpPr>
        <p:spPr>
          <a:xfrm>
            <a:off x="487327" y="2861349"/>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Generate Param</a:t>
            </a:r>
          </a:p>
        </p:txBody>
      </p:sp>
      <p:sp>
        <p:nvSpPr>
          <p:cNvPr id="11" name="正方形/長方形 10">
            <a:extLst>
              <a:ext uri="{FF2B5EF4-FFF2-40B4-BE49-F238E27FC236}">
                <a16:creationId xmlns:a16="http://schemas.microsoft.com/office/drawing/2014/main" id="{74DEBB70-205D-575E-A609-4153C5DD8886}"/>
              </a:ext>
            </a:extLst>
          </p:cNvPr>
          <p:cNvSpPr/>
          <p:nvPr/>
        </p:nvSpPr>
        <p:spPr>
          <a:xfrm>
            <a:off x="486808" y="3763622"/>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Validate Problem</a:t>
            </a:r>
          </a:p>
        </p:txBody>
      </p:sp>
      <p:sp>
        <p:nvSpPr>
          <p:cNvPr id="12" name="正方形/長方形 11">
            <a:extLst>
              <a:ext uri="{FF2B5EF4-FFF2-40B4-BE49-F238E27FC236}">
                <a16:creationId xmlns:a16="http://schemas.microsoft.com/office/drawing/2014/main" id="{44BC755D-B98C-76A8-4C89-6D9CB19339FE}"/>
              </a:ext>
            </a:extLst>
          </p:cNvPr>
          <p:cNvSpPr/>
          <p:nvPr/>
        </p:nvSpPr>
        <p:spPr>
          <a:xfrm>
            <a:off x="487326" y="4665895"/>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Optimize</a:t>
            </a:r>
          </a:p>
        </p:txBody>
      </p:sp>
      <p:sp>
        <p:nvSpPr>
          <p:cNvPr id="13" name="テキスト ボックス 12">
            <a:extLst>
              <a:ext uri="{FF2B5EF4-FFF2-40B4-BE49-F238E27FC236}">
                <a16:creationId xmlns:a16="http://schemas.microsoft.com/office/drawing/2014/main" id="{0CC42A65-9FA0-081E-577D-322511906142}"/>
              </a:ext>
            </a:extLst>
          </p:cNvPr>
          <p:cNvSpPr txBox="1"/>
          <p:nvPr/>
        </p:nvSpPr>
        <p:spPr>
          <a:xfrm>
            <a:off x="3114673" y="935888"/>
            <a:ext cx="8802505" cy="707886"/>
          </a:xfrm>
          <a:prstGeom prst="rect">
            <a:avLst/>
          </a:prstGeom>
          <a:noFill/>
        </p:spPr>
        <p:txBody>
          <a:bodyPr wrap="square" rtlCol="0">
            <a:spAutoFit/>
          </a:bodyPr>
          <a:lstStyle/>
          <a:p>
            <a:r>
              <a:rPr kumimoji="1" lang="en-US" altLang="ja-JP" sz="2000" b="1" dirty="0">
                <a:solidFill>
                  <a:schemeClr val="accent1"/>
                </a:solidFill>
              </a:rPr>
              <a:t>Unify the file format, e.g., add calculated tag and up/down resampling according to given timespan based on </a:t>
            </a:r>
            <a:r>
              <a:rPr kumimoji="1" lang="en-US" altLang="ja-JP" sz="2000" b="1" u="sng" dirty="0">
                <a:solidFill>
                  <a:schemeClr val="accent1"/>
                </a:solidFill>
              </a:rPr>
              <a:t>master data without outliers</a:t>
            </a:r>
            <a:r>
              <a:rPr kumimoji="1" lang="en-US" altLang="ja-JP" sz="2000" b="1" dirty="0">
                <a:solidFill>
                  <a:schemeClr val="accent1"/>
                </a:solidFill>
              </a:rPr>
              <a:t>.</a:t>
            </a:r>
            <a:r>
              <a:rPr kumimoji="1" lang="ja-JP" altLang="en-US" sz="2000" b="1" dirty="0">
                <a:solidFill>
                  <a:schemeClr val="accent1"/>
                </a:solidFill>
              </a:rPr>
              <a:t> </a:t>
            </a:r>
            <a:endParaRPr kumimoji="1" lang="en-US" altLang="ja-JP" sz="2000" b="1" dirty="0">
              <a:solidFill>
                <a:schemeClr val="accent1"/>
              </a:solidFill>
            </a:endParaRPr>
          </a:p>
        </p:txBody>
      </p:sp>
      <p:sp>
        <p:nvSpPr>
          <p:cNvPr id="6" name="正方形/長方形 5">
            <a:extLst>
              <a:ext uri="{FF2B5EF4-FFF2-40B4-BE49-F238E27FC236}">
                <a16:creationId xmlns:a16="http://schemas.microsoft.com/office/drawing/2014/main" id="{1A7CDB6E-1301-B3B7-46DD-4CBC8DF95916}"/>
              </a:ext>
            </a:extLst>
          </p:cNvPr>
          <p:cNvSpPr/>
          <p:nvPr/>
        </p:nvSpPr>
        <p:spPr>
          <a:xfrm>
            <a:off x="486808" y="5568169"/>
            <a:ext cx="234687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Postprocessing</a:t>
            </a:r>
          </a:p>
        </p:txBody>
      </p:sp>
      <p:sp>
        <p:nvSpPr>
          <p:cNvPr id="16" name="テキスト ボックス 15">
            <a:extLst>
              <a:ext uri="{FF2B5EF4-FFF2-40B4-BE49-F238E27FC236}">
                <a16:creationId xmlns:a16="http://schemas.microsoft.com/office/drawing/2014/main" id="{2951BCB9-0AC9-949F-AB74-BB71322068D8}"/>
              </a:ext>
            </a:extLst>
          </p:cNvPr>
          <p:cNvSpPr txBox="1"/>
          <p:nvPr/>
        </p:nvSpPr>
        <p:spPr>
          <a:xfrm>
            <a:off x="3114673" y="1838161"/>
            <a:ext cx="8802505" cy="707886"/>
          </a:xfrm>
          <a:prstGeom prst="rect">
            <a:avLst/>
          </a:prstGeom>
          <a:noFill/>
        </p:spPr>
        <p:txBody>
          <a:bodyPr wrap="square" rtlCol="0">
            <a:spAutoFit/>
          </a:bodyPr>
          <a:lstStyle/>
          <a:p>
            <a:r>
              <a:rPr kumimoji="1" lang="en-US" altLang="ja-JP" sz="2000" b="1" dirty="0">
                <a:solidFill>
                  <a:schemeClr val="accent1"/>
                </a:solidFill>
              </a:rPr>
              <a:t>Generate optimization / prediction model files with user-specified modeling using data in the training period.</a:t>
            </a:r>
          </a:p>
        </p:txBody>
      </p:sp>
      <p:sp>
        <p:nvSpPr>
          <p:cNvPr id="23" name="テキスト ボックス 22">
            <a:extLst>
              <a:ext uri="{FF2B5EF4-FFF2-40B4-BE49-F238E27FC236}">
                <a16:creationId xmlns:a16="http://schemas.microsoft.com/office/drawing/2014/main" id="{0B4E77B1-EE5F-26CB-5B82-B14EA0259A27}"/>
              </a:ext>
            </a:extLst>
          </p:cNvPr>
          <p:cNvSpPr txBox="1"/>
          <p:nvPr/>
        </p:nvSpPr>
        <p:spPr>
          <a:xfrm>
            <a:off x="3114673" y="2735533"/>
            <a:ext cx="8802505" cy="707886"/>
          </a:xfrm>
          <a:prstGeom prst="rect">
            <a:avLst/>
          </a:prstGeom>
          <a:noFill/>
        </p:spPr>
        <p:txBody>
          <a:bodyPr wrap="square" rtlCol="0">
            <a:spAutoFit/>
          </a:bodyPr>
          <a:lstStyle/>
          <a:p>
            <a:r>
              <a:rPr kumimoji="1" lang="en-US" altLang="ja-JP" sz="2000" b="1" dirty="0">
                <a:solidFill>
                  <a:schemeClr val="accent1"/>
                </a:solidFill>
              </a:rPr>
              <a:t>Generate the parameter file for optimization using data in the optimization period.</a:t>
            </a:r>
          </a:p>
        </p:txBody>
      </p:sp>
      <p:sp>
        <p:nvSpPr>
          <p:cNvPr id="24" name="テキスト ボックス 23">
            <a:extLst>
              <a:ext uri="{FF2B5EF4-FFF2-40B4-BE49-F238E27FC236}">
                <a16:creationId xmlns:a16="http://schemas.microsoft.com/office/drawing/2014/main" id="{3B961344-81F7-625B-31D6-166A6439FD93}"/>
              </a:ext>
            </a:extLst>
          </p:cNvPr>
          <p:cNvSpPr txBox="1"/>
          <p:nvPr/>
        </p:nvSpPr>
        <p:spPr>
          <a:xfrm>
            <a:off x="3114673" y="3642707"/>
            <a:ext cx="8802505" cy="707886"/>
          </a:xfrm>
          <a:prstGeom prst="rect">
            <a:avLst/>
          </a:prstGeom>
          <a:noFill/>
        </p:spPr>
        <p:txBody>
          <a:bodyPr wrap="square" rtlCol="0">
            <a:spAutoFit/>
          </a:bodyPr>
          <a:lstStyle/>
          <a:p>
            <a:r>
              <a:rPr kumimoji="1" lang="en-US" altLang="ja-JP" sz="2000" b="1" dirty="0">
                <a:solidFill>
                  <a:schemeClr val="accent1"/>
                </a:solidFill>
              </a:rPr>
              <a:t>Calculate prediction model error by input optimization variables fixed to actual value into optimization model, i.e., predict validation. </a:t>
            </a:r>
          </a:p>
        </p:txBody>
      </p:sp>
      <p:sp>
        <p:nvSpPr>
          <p:cNvPr id="25" name="テキスト ボックス 24">
            <a:extLst>
              <a:ext uri="{FF2B5EF4-FFF2-40B4-BE49-F238E27FC236}">
                <a16:creationId xmlns:a16="http://schemas.microsoft.com/office/drawing/2014/main" id="{E83D4EB1-25C9-CB91-6E7B-82D8BE71B1B4}"/>
              </a:ext>
            </a:extLst>
          </p:cNvPr>
          <p:cNvSpPr txBox="1"/>
          <p:nvPr/>
        </p:nvSpPr>
        <p:spPr>
          <a:xfrm>
            <a:off x="3114674" y="4700710"/>
            <a:ext cx="8802505" cy="400110"/>
          </a:xfrm>
          <a:prstGeom prst="rect">
            <a:avLst/>
          </a:prstGeom>
          <a:noFill/>
        </p:spPr>
        <p:txBody>
          <a:bodyPr wrap="square" rtlCol="0">
            <a:spAutoFit/>
          </a:bodyPr>
          <a:lstStyle/>
          <a:p>
            <a:r>
              <a:rPr kumimoji="1" lang="en-US" altLang="ja-JP" sz="2000" b="1" dirty="0">
                <a:solidFill>
                  <a:schemeClr val="accent1"/>
                </a:solidFill>
              </a:rPr>
              <a:t>Solve the RO plant scheduling problem by optimizer.</a:t>
            </a:r>
          </a:p>
        </p:txBody>
      </p:sp>
      <p:sp>
        <p:nvSpPr>
          <p:cNvPr id="26" name="テキスト ボックス 25">
            <a:extLst>
              <a:ext uri="{FF2B5EF4-FFF2-40B4-BE49-F238E27FC236}">
                <a16:creationId xmlns:a16="http://schemas.microsoft.com/office/drawing/2014/main" id="{9CC4FFEC-2492-CB47-019A-9106F8C3B55D}"/>
              </a:ext>
            </a:extLst>
          </p:cNvPr>
          <p:cNvSpPr txBox="1"/>
          <p:nvPr/>
        </p:nvSpPr>
        <p:spPr>
          <a:xfrm>
            <a:off x="3114673" y="5447254"/>
            <a:ext cx="8802505" cy="707886"/>
          </a:xfrm>
          <a:prstGeom prst="rect">
            <a:avLst/>
          </a:prstGeom>
          <a:noFill/>
        </p:spPr>
        <p:txBody>
          <a:bodyPr wrap="square" rtlCol="0">
            <a:spAutoFit/>
          </a:bodyPr>
          <a:lstStyle/>
          <a:p>
            <a:r>
              <a:rPr kumimoji="1" lang="en-US" altLang="ja-JP" sz="2000" b="1" dirty="0">
                <a:solidFill>
                  <a:schemeClr val="accent1"/>
                </a:solidFill>
              </a:rPr>
              <a:t>Calculate each average value and LRV of water quality, and draw each variable trend chart including LRV.</a:t>
            </a:r>
          </a:p>
        </p:txBody>
      </p:sp>
    </p:spTree>
    <p:extLst>
      <p:ext uri="{BB962C8B-B14F-4D97-AF65-F5344CB8AC3E}">
        <p14:creationId xmlns:p14="http://schemas.microsoft.com/office/powerpoint/2010/main" val="2121515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4A8CED94-D903-CF8E-B297-B31BC8648A9C}"/>
              </a:ext>
            </a:extLst>
          </p:cNvPr>
          <p:cNvPicPr>
            <a:picLocks noChangeAspect="1"/>
          </p:cNvPicPr>
          <p:nvPr/>
        </p:nvPicPr>
        <p:blipFill>
          <a:blip r:embed="rId2"/>
          <a:stretch>
            <a:fillRect/>
          </a:stretch>
        </p:blipFill>
        <p:spPr>
          <a:xfrm>
            <a:off x="1314750" y="1850306"/>
            <a:ext cx="4273250" cy="2650864"/>
          </a:xfrm>
          <a:prstGeom prst="rect">
            <a:avLst/>
          </a:prstGeom>
        </p:spPr>
      </p:pic>
      <p:pic>
        <p:nvPicPr>
          <p:cNvPr id="8" name="図 7" descr="グラフ&#10;&#10;自動的に生成された説明">
            <a:extLst>
              <a:ext uri="{FF2B5EF4-FFF2-40B4-BE49-F238E27FC236}">
                <a16:creationId xmlns:a16="http://schemas.microsoft.com/office/drawing/2014/main" id="{4F700681-943F-89AE-818E-BA4884347627}"/>
              </a:ext>
            </a:extLst>
          </p:cNvPr>
          <p:cNvPicPr>
            <a:picLocks noChangeAspect="1"/>
          </p:cNvPicPr>
          <p:nvPr/>
        </p:nvPicPr>
        <p:blipFill>
          <a:blip r:embed="rId3"/>
          <a:stretch>
            <a:fillRect/>
          </a:stretch>
        </p:blipFill>
        <p:spPr>
          <a:xfrm>
            <a:off x="6751202" y="1850306"/>
            <a:ext cx="4342248" cy="2693666"/>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3680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789048"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2.1 LVMWD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pic>
        <p:nvPicPr>
          <p:cNvPr id="16" name="図 15" descr="グラフ, 折れ線グラフ&#10;&#10;自動的に生成された説明">
            <a:extLst>
              <a:ext uri="{FF2B5EF4-FFF2-40B4-BE49-F238E27FC236}">
                <a16:creationId xmlns:a16="http://schemas.microsoft.com/office/drawing/2014/main" id="{CBF8B545-58CE-BDD7-144C-8851ED41F648}"/>
              </a:ext>
            </a:extLst>
          </p:cNvPr>
          <p:cNvPicPr>
            <a:picLocks noChangeAspect="1"/>
          </p:cNvPicPr>
          <p:nvPr/>
        </p:nvPicPr>
        <p:blipFill>
          <a:blip r:embed="rId4"/>
          <a:stretch>
            <a:fillRect/>
          </a:stretch>
        </p:blipFill>
        <p:spPr>
          <a:xfrm>
            <a:off x="6751201" y="3594883"/>
            <a:ext cx="4342249" cy="2730466"/>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5CB1FA3B-5826-3A0A-0948-A67CDBE172BD}"/>
              </a:ext>
            </a:extLst>
          </p:cNvPr>
          <p:cNvPicPr>
            <a:picLocks noChangeAspect="1"/>
          </p:cNvPicPr>
          <p:nvPr/>
        </p:nvPicPr>
        <p:blipFill>
          <a:blip r:embed="rId5"/>
          <a:stretch>
            <a:fillRect/>
          </a:stretch>
        </p:blipFill>
        <p:spPr>
          <a:xfrm>
            <a:off x="1314750" y="3562602"/>
            <a:ext cx="4266900" cy="2724647"/>
          </a:xfrm>
          <a:prstGeom prst="rect">
            <a:avLst/>
          </a:prstGeom>
        </p:spPr>
      </p:pic>
      <p:sp>
        <p:nvSpPr>
          <p:cNvPr id="19" name="テキスト ボックス 18">
            <a:extLst>
              <a:ext uri="{FF2B5EF4-FFF2-40B4-BE49-F238E27FC236}">
                <a16:creationId xmlns:a16="http://schemas.microsoft.com/office/drawing/2014/main" id="{DD1B8695-7316-87BA-B2F3-72161E83FB4A}"/>
              </a:ext>
            </a:extLst>
          </p:cNvPr>
          <p:cNvSpPr txBox="1"/>
          <p:nvPr/>
        </p:nvSpPr>
        <p:spPr>
          <a:xfrm>
            <a:off x="2229205" y="2205982"/>
            <a:ext cx="2695575"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Predict Ave.: 0.064 [mg/L]</a:t>
            </a:r>
            <a:endParaRPr kumimoji="1" lang="ja-JP" altLang="en-US" sz="1600" b="1" dirty="0">
              <a:solidFill>
                <a:schemeClr val="accent2"/>
              </a:solidFill>
            </a:endParaRPr>
          </a:p>
        </p:txBody>
      </p:sp>
      <p:sp>
        <p:nvSpPr>
          <p:cNvPr id="21" name="テキスト ボックス 20">
            <a:extLst>
              <a:ext uri="{FF2B5EF4-FFF2-40B4-BE49-F238E27FC236}">
                <a16:creationId xmlns:a16="http://schemas.microsoft.com/office/drawing/2014/main" id="{474DE2A0-8670-DD86-0EFB-42F2FDE554CC}"/>
              </a:ext>
            </a:extLst>
          </p:cNvPr>
          <p:cNvSpPr txBox="1"/>
          <p:nvPr/>
        </p:nvSpPr>
        <p:spPr>
          <a:xfrm>
            <a:off x="7689421" y="2205982"/>
            <a:ext cx="278460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2DA7089D-767C-C86F-D3BC-411FB09F2A68}"/>
              </a:ext>
            </a:extLst>
          </p:cNvPr>
          <p:cNvSpPr txBox="1"/>
          <p:nvPr/>
        </p:nvSpPr>
        <p:spPr>
          <a:xfrm>
            <a:off x="2589353" y="4799573"/>
            <a:ext cx="1994329"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Predict Ave.: 2.03</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A63EB128-BBAF-D5EC-279F-FD6E0066B29A}"/>
              </a:ext>
            </a:extLst>
          </p:cNvPr>
          <p:cNvSpPr txBox="1"/>
          <p:nvPr/>
        </p:nvSpPr>
        <p:spPr>
          <a:xfrm>
            <a:off x="8143876" y="4045703"/>
            <a:ext cx="1994329"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Predict Ave.: 1.83</a:t>
            </a:r>
            <a:endParaRPr kumimoji="1" lang="ja-JP" altLang="en-US" sz="1600" b="1" dirty="0">
              <a:solidFill>
                <a:schemeClr val="accent2"/>
              </a:solidFill>
            </a:endParaRPr>
          </a:p>
        </p:txBody>
      </p:sp>
    </p:spTree>
    <p:extLst>
      <p:ext uri="{BB962C8B-B14F-4D97-AF65-F5344CB8AC3E}">
        <p14:creationId xmlns:p14="http://schemas.microsoft.com/office/powerpoint/2010/main" val="169086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t>RO Permeate Water Quality Prediction</a:t>
            </a:r>
          </a:p>
          <a:p>
            <a:r>
              <a:rPr kumimoji="1" lang="en-US" altLang="ja-JP" dirty="0">
                <a:solidFill>
                  <a:schemeClr val="bg1">
                    <a:lumMod val="50000"/>
                  </a:schemeClr>
                </a:solidFill>
              </a:rPr>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097821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折れ線グラフ&#10;&#10;自動的に生成された説明">
            <a:extLst>
              <a:ext uri="{FF2B5EF4-FFF2-40B4-BE49-F238E27FC236}">
                <a16:creationId xmlns:a16="http://schemas.microsoft.com/office/drawing/2014/main" id="{A73BDBDE-BA61-3584-5532-170E5149F61F}"/>
              </a:ext>
            </a:extLst>
          </p:cNvPr>
          <p:cNvPicPr>
            <a:picLocks noChangeAspect="1"/>
          </p:cNvPicPr>
          <p:nvPr/>
        </p:nvPicPr>
        <p:blipFill>
          <a:blip r:embed="rId2"/>
          <a:stretch>
            <a:fillRect/>
          </a:stretch>
        </p:blipFill>
        <p:spPr>
          <a:xfrm>
            <a:off x="2556200" y="1565493"/>
            <a:ext cx="7079600" cy="4687680"/>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2.1 LVMWD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10</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377912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グラフ&#10;&#10;自動的に生成された説明">
            <a:extLst>
              <a:ext uri="{FF2B5EF4-FFF2-40B4-BE49-F238E27FC236}">
                <a16:creationId xmlns:a16="http://schemas.microsoft.com/office/drawing/2014/main" id="{AF759642-98AE-0D64-A842-1E03C2E18415}"/>
              </a:ext>
            </a:extLst>
          </p:cNvPr>
          <p:cNvPicPr>
            <a:picLocks noChangeAspect="1"/>
          </p:cNvPicPr>
          <p:nvPr/>
        </p:nvPicPr>
        <p:blipFill>
          <a:blip r:embed="rId2"/>
          <a:stretch>
            <a:fillRect/>
          </a:stretch>
        </p:blipFill>
        <p:spPr>
          <a:xfrm>
            <a:off x="1150614" y="2633962"/>
            <a:ext cx="5394971" cy="33924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2106380" y="2324710"/>
            <a:ext cx="3619927" cy="338554"/>
          </a:xfrm>
          <a:prstGeom prst="rect">
            <a:avLst/>
          </a:prstGeom>
          <a:noFill/>
        </p:spPr>
        <p:txBody>
          <a:bodyPr wrap="square" rtlCol="0">
            <a:spAutoFit/>
          </a:bodyPr>
          <a:lstStyle/>
          <a:p>
            <a:pPr algn="ctr"/>
            <a:r>
              <a:rPr kumimoji="1" lang="en-US" altLang="ja-JP" sz="1600" b="1" dirty="0">
                <a:solidFill>
                  <a:schemeClr val="accent1"/>
                </a:solidFill>
              </a:rPr>
              <a:t>UF Total Chlorine [mg/L]</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[mg/L]</a:t>
            </a:r>
            <a:r>
              <a:rPr kumimoji="1" lang="ja-JP" altLang="en-US" sz="1200" b="1" dirty="0">
                <a:solidFill>
                  <a:schemeClr val="accent1"/>
                </a:solidFill>
              </a:rPr>
              <a:t>（固定）</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2.1 LVMWD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探索途中だが、コスト削減する解となっている。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8" name="テキスト ボックス 7">
            <a:extLst>
              <a:ext uri="{FF2B5EF4-FFF2-40B4-BE49-F238E27FC236}">
                <a16:creationId xmlns:a16="http://schemas.microsoft.com/office/drawing/2014/main" id="{FB0D59F0-8392-609D-DE15-05FB343119FF}"/>
              </a:ext>
            </a:extLst>
          </p:cNvPr>
          <p:cNvSpPr txBox="1"/>
          <p:nvPr/>
        </p:nvSpPr>
        <p:spPr>
          <a:xfrm>
            <a:off x="3584465" y="3041124"/>
            <a:ext cx="2917388" cy="584775"/>
          </a:xfrm>
          <a:prstGeom prst="rect">
            <a:avLst/>
          </a:prstGeom>
          <a:noFill/>
        </p:spPr>
        <p:txBody>
          <a:bodyPr wrap="square" rtlCol="0">
            <a:spAutoFit/>
          </a:bodyPr>
          <a:lstStyle/>
          <a:p>
            <a:r>
              <a:rPr kumimoji="1" lang="en-US" altLang="ja-JP" sz="1600" b="1" dirty="0">
                <a:solidFill>
                  <a:schemeClr val="accent1"/>
                </a:solidFill>
              </a:rPr>
              <a:t>Actual Ave.: 0.40 [mg/L]</a:t>
            </a:r>
            <a:r>
              <a:rPr kumimoji="1" lang="en-US" altLang="ja-JP" sz="1600" b="1" dirty="0"/>
              <a:t>, </a:t>
            </a:r>
          </a:p>
          <a:p>
            <a:r>
              <a:rPr kumimoji="1" lang="en-US" altLang="ja-JP" sz="1600" b="1" dirty="0">
                <a:solidFill>
                  <a:schemeClr val="accent2"/>
                </a:solidFill>
              </a:rPr>
              <a:t>Optimized Ave.: 0.38 [mg/L]</a:t>
            </a:r>
            <a:endParaRPr kumimoji="1" lang="ja-JP" altLang="en-US" sz="1600" b="1" dirty="0">
              <a:solidFill>
                <a:schemeClr val="accent2"/>
              </a:solidFill>
            </a:endParaRPr>
          </a:p>
        </p:txBody>
      </p:sp>
      <p:pic>
        <p:nvPicPr>
          <p:cNvPr id="16" name="図 15" descr="グラフ&#10;&#10;自動的に生成された説明">
            <a:extLst>
              <a:ext uri="{FF2B5EF4-FFF2-40B4-BE49-F238E27FC236}">
                <a16:creationId xmlns:a16="http://schemas.microsoft.com/office/drawing/2014/main" id="{D8B5B04B-0D06-D639-5A13-40E99E4DD479}"/>
              </a:ext>
            </a:extLst>
          </p:cNvPr>
          <p:cNvPicPr>
            <a:picLocks noChangeAspect="1"/>
          </p:cNvPicPr>
          <p:nvPr/>
        </p:nvPicPr>
        <p:blipFill>
          <a:blip r:embed="rId3"/>
          <a:stretch>
            <a:fillRect/>
          </a:stretch>
        </p:blipFill>
        <p:spPr>
          <a:xfrm>
            <a:off x="7305472" y="2562665"/>
            <a:ext cx="2403041" cy="1588451"/>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19395071-DE75-2EBE-9279-C21E5B30F719}"/>
              </a:ext>
            </a:extLst>
          </p:cNvPr>
          <p:cNvPicPr>
            <a:picLocks noChangeAspect="1"/>
          </p:cNvPicPr>
          <p:nvPr/>
        </p:nvPicPr>
        <p:blipFill>
          <a:blip r:embed="rId4"/>
          <a:stretch>
            <a:fillRect/>
          </a:stretch>
        </p:blipFill>
        <p:spPr>
          <a:xfrm>
            <a:off x="9784394" y="2587302"/>
            <a:ext cx="2378593" cy="1568259"/>
          </a:xfrm>
          <a:prstGeom prst="rect">
            <a:avLst/>
          </a:prstGeom>
        </p:spPr>
      </p:pic>
      <p:pic>
        <p:nvPicPr>
          <p:cNvPr id="22" name="図 21" descr="グラフ&#10;&#10;自動的に生成された説明">
            <a:extLst>
              <a:ext uri="{FF2B5EF4-FFF2-40B4-BE49-F238E27FC236}">
                <a16:creationId xmlns:a16="http://schemas.microsoft.com/office/drawing/2014/main" id="{A0D46F80-6B72-7D62-C449-B14F471B5F82}"/>
              </a:ext>
            </a:extLst>
          </p:cNvPr>
          <p:cNvPicPr>
            <a:picLocks noChangeAspect="1"/>
          </p:cNvPicPr>
          <p:nvPr/>
        </p:nvPicPr>
        <p:blipFill>
          <a:blip r:embed="rId5"/>
          <a:stretch>
            <a:fillRect/>
          </a:stretch>
        </p:blipFill>
        <p:spPr>
          <a:xfrm>
            <a:off x="9830890" y="4640551"/>
            <a:ext cx="2333076" cy="1521571"/>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D77E8454-24A8-9D3F-8E1F-4B76E6E2425C}"/>
              </a:ext>
            </a:extLst>
          </p:cNvPr>
          <p:cNvPicPr>
            <a:picLocks noChangeAspect="1"/>
          </p:cNvPicPr>
          <p:nvPr/>
        </p:nvPicPr>
        <p:blipFill>
          <a:blip r:embed="rId6"/>
          <a:stretch>
            <a:fillRect/>
          </a:stretch>
        </p:blipFill>
        <p:spPr>
          <a:xfrm>
            <a:off x="7379999" y="4613693"/>
            <a:ext cx="2404395" cy="1585270"/>
          </a:xfrm>
          <a:prstGeom prst="rect">
            <a:avLst/>
          </a:prstGeom>
        </p:spPr>
      </p:pic>
    </p:spTree>
    <p:extLst>
      <p:ext uri="{BB962C8B-B14F-4D97-AF65-F5344CB8AC3E}">
        <p14:creationId xmlns:p14="http://schemas.microsoft.com/office/powerpoint/2010/main" val="2276057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折れ線グラフ&#10;&#10;自動的に生成された説明">
            <a:extLst>
              <a:ext uri="{FF2B5EF4-FFF2-40B4-BE49-F238E27FC236}">
                <a16:creationId xmlns:a16="http://schemas.microsoft.com/office/drawing/2014/main" id="{6D110CC8-A45C-A573-60EB-EF4C62ABAF5C}"/>
              </a:ext>
            </a:extLst>
          </p:cNvPr>
          <p:cNvPicPr>
            <a:picLocks noChangeAspect="1"/>
          </p:cNvPicPr>
          <p:nvPr/>
        </p:nvPicPr>
        <p:blipFill>
          <a:blip r:embed="rId2"/>
          <a:stretch>
            <a:fillRect/>
          </a:stretch>
        </p:blipFill>
        <p:spPr>
          <a:xfrm>
            <a:off x="1281599" y="1866403"/>
            <a:ext cx="4007547" cy="2520000"/>
          </a:xfrm>
          <a:prstGeom prst="rect">
            <a:avLst/>
          </a:prstGeom>
        </p:spPr>
      </p:pic>
      <p:pic>
        <p:nvPicPr>
          <p:cNvPr id="10" name="図 9" descr="グラフィカル ユーザー インターフェイス, グラフ, 折れ線グラフ&#10;&#10;自動的に生成された説明">
            <a:extLst>
              <a:ext uri="{FF2B5EF4-FFF2-40B4-BE49-F238E27FC236}">
                <a16:creationId xmlns:a16="http://schemas.microsoft.com/office/drawing/2014/main" id="{CF447D69-2615-3167-8FF8-767794475450}"/>
              </a:ext>
            </a:extLst>
          </p:cNvPr>
          <p:cNvPicPr>
            <a:picLocks noChangeAspect="1"/>
          </p:cNvPicPr>
          <p:nvPr/>
        </p:nvPicPr>
        <p:blipFill>
          <a:blip r:embed="rId3"/>
          <a:stretch>
            <a:fillRect/>
          </a:stretch>
        </p:blipFill>
        <p:spPr>
          <a:xfrm>
            <a:off x="1343082" y="3652565"/>
            <a:ext cx="3946415" cy="2520000"/>
          </a:xfrm>
          <a:prstGeom prst="rect">
            <a:avLst/>
          </a:prstGeom>
        </p:spPr>
      </p:pic>
      <p:pic>
        <p:nvPicPr>
          <p:cNvPr id="15" name="図 14" descr="グラフ&#10;&#10;自動的に生成された説明">
            <a:extLst>
              <a:ext uri="{FF2B5EF4-FFF2-40B4-BE49-F238E27FC236}">
                <a16:creationId xmlns:a16="http://schemas.microsoft.com/office/drawing/2014/main" id="{30092931-44A7-9AB7-DDBC-E1D5DAC452E3}"/>
              </a:ext>
            </a:extLst>
          </p:cNvPr>
          <p:cNvPicPr>
            <a:picLocks noChangeAspect="1"/>
          </p:cNvPicPr>
          <p:nvPr/>
        </p:nvPicPr>
        <p:blipFill>
          <a:blip r:embed="rId4"/>
          <a:stretch>
            <a:fillRect/>
          </a:stretch>
        </p:blipFill>
        <p:spPr>
          <a:xfrm>
            <a:off x="6735595" y="1848260"/>
            <a:ext cx="4007547" cy="2520000"/>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B800D985-8C76-FEF5-9170-1415BCD1EBF5}"/>
              </a:ext>
            </a:extLst>
          </p:cNvPr>
          <p:cNvPicPr>
            <a:picLocks noChangeAspect="1"/>
          </p:cNvPicPr>
          <p:nvPr/>
        </p:nvPicPr>
        <p:blipFill>
          <a:blip r:embed="rId5"/>
          <a:stretch>
            <a:fillRect/>
          </a:stretch>
        </p:blipFill>
        <p:spPr>
          <a:xfrm>
            <a:off x="6735595" y="3652565"/>
            <a:ext cx="4007547" cy="2520000"/>
          </a:xfrm>
          <a:prstGeom prst="rect">
            <a:avLst/>
          </a:prstGeom>
        </p:spPr>
      </p:pic>
      <p:sp>
        <p:nvSpPr>
          <p:cNvPr id="21" name="テキスト ボックス 20">
            <a:extLst>
              <a:ext uri="{FF2B5EF4-FFF2-40B4-BE49-F238E27FC236}">
                <a16:creationId xmlns:a16="http://schemas.microsoft.com/office/drawing/2014/main" id="{2A24EF18-C420-6D68-D352-B602EA3EFB1E}"/>
              </a:ext>
            </a:extLst>
          </p:cNvPr>
          <p:cNvSpPr txBox="1"/>
          <p:nvPr/>
        </p:nvSpPr>
        <p:spPr>
          <a:xfrm>
            <a:off x="2027545" y="2205982"/>
            <a:ext cx="3000133"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Optimized Ave.: 0.063 [mg/L]</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717BF5CB-C24C-D92F-6E2E-D94E7013516B}"/>
              </a:ext>
            </a:extLst>
          </p:cNvPr>
          <p:cNvSpPr txBox="1"/>
          <p:nvPr/>
        </p:nvSpPr>
        <p:spPr>
          <a:xfrm>
            <a:off x="7480142" y="2205982"/>
            <a:ext cx="315955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B5A85D69-2BFC-8BC2-22CB-023278678C5D}"/>
              </a:ext>
            </a:extLst>
          </p:cNvPr>
          <p:cNvSpPr txBox="1"/>
          <p:nvPr/>
        </p:nvSpPr>
        <p:spPr>
          <a:xfrm>
            <a:off x="2425793" y="4809098"/>
            <a:ext cx="2173147"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Optimized Ave.: 2.03</a:t>
            </a:r>
            <a:endParaRPr kumimoji="1" lang="ja-JP" altLang="en-US" sz="1600" b="1" dirty="0">
              <a:solidFill>
                <a:schemeClr val="accent2"/>
              </a:solidFill>
            </a:endParaRPr>
          </a:p>
        </p:txBody>
      </p:sp>
      <p:sp>
        <p:nvSpPr>
          <p:cNvPr id="24" name="テキスト ボックス 23">
            <a:extLst>
              <a:ext uri="{FF2B5EF4-FFF2-40B4-BE49-F238E27FC236}">
                <a16:creationId xmlns:a16="http://schemas.microsoft.com/office/drawing/2014/main" id="{098A65D3-8311-7A43-F3BC-2AE168239E74}"/>
              </a:ext>
            </a:extLst>
          </p:cNvPr>
          <p:cNvSpPr txBox="1"/>
          <p:nvPr/>
        </p:nvSpPr>
        <p:spPr>
          <a:xfrm>
            <a:off x="7934597" y="4045703"/>
            <a:ext cx="2339674"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Optimized Ave.: 1.83</a:t>
            </a:r>
            <a:endParaRPr kumimoji="1" lang="ja-JP" altLang="en-US" sz="1600" b="1" dirty="0">
              <a:solidFill>
                <a:schemeClr val="accent2"/>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基準を守る範囲で、微小に変化している。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2.1 LVMWD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23205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Tree>
    <p:extLst>
      <p:ext uri="{BB962C8B-B14F-4D97-AF65-F5344CB8AC3E}">
        <p14:creationId xmlns:p14="http://schemas.microsoft.com/office/powerpoint/2010/main" val="3901980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この問題設定や条件では、ほぼ改善の余地が無いと見積もれる。</a:t>
            </a:r>
            <a:endParaRPr lang="en-US" altLang="ja-JP" sz="2800" dirty="0"/>
          </a:p>
          <a:p>
            <a:pPr lvl="1">
              <a:defRPr/>
            </a:pPr>
            <a:r>
              <a:rPr lang="ja-JP" altLang="en-US" sz="2400" dirty="0"/>
              <a:t>ただ、若干改善が停滞気味なので、何らかの制約に課されて改善できない可能性もある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2.1 LVMWD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効果試算</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6" cy="2377440"/>
        </p:xfrm>
        <a:graphic>
          <a:graphicData uri="http://schemas.openxmlformats.org/drawingml/2006/table">
            <a:tbl>
              <a:tblPr firstRow="1" bandRow="1">
                <a:tableStyleId>{5C22544A-7EE6-4342-B048-85BDC9FD1C3A}</a:tableStyleId>
              </a:tblPr>
              <a:tblGrid>
                <a:gridCol w="2643327">
                  <a:extLst>
                    <a:ext uri="{9D8B030D-6E8A-4147-A177-3AD203B41FA5}">
                      <a16:colId xmlns:a16="http://schemas.microsoft.com/office/drawing/2014/main" val="2679161598"/>
                    </a:ext>
                  </a:extLst>
                </a:gridCol>
                <a:gridCol w="1692569">
                  <a:extLst>
                    <a:ext uri="{9D8B030D-6E8A-4147-A177-3AD203B41FA5}">
                      <a16:colId xmlns:a16="http://schemas.microsoft.com/office/drawing/2014/main" val="404849043"/>
                    </a:ext>
                  </a:extLst>
                </a:gridCol>
                <a:gridCol w="1999234">
                  <a:extLst>
                    <a:ext uri="{9D8B030D-6E8A-4147-A177-3AD203B41FA5}">
                      <a16:colId xmlns:a16="http://schemas.microsoft.com/office/drawing/2014/main" val="3570210715"/>
                    </a:ext>
                  </a:extLst>
                </a:gridCol>
                <a:gridCol w="1884280">
                  <a:extLst>
                    <a:ext uri="{9D8B030D-6E8A-4147-A177-3AD203B41FA5}">
                      <a16:colId xmlns:a16="http://schemas.microsoft.com/office/drawing/2014/main" val="2263649889"/>
                    </a:ext>
                  </a:extLst>
                </a:gridCol>
                <a:gridCol w="1691073">
                  <a:extLst>
                    <a:ext uri="{9D8B030D-6E8A-4147-A177-3AD203B41FA5}">
                      <a16:colId xmlns:a16="http://schemas.microsoft.com/office/drawing/2014/main" val="1764668753"/>
                    </a:ext>
                  </a:extLst>
                </a:gridCol>
                <a:gridCol w="1691073">
                  <a:extLst>
                    <a:ext uri="{9D8B030D-6E8A-4147-A177-3AD203B41FA5}">
                      <a16:colId xmlns:a16="http://schemas.microsoft.com/office/drawing/2014/main" val="4218352417"/>
                    </a:ext>
                  </a:extLst>
                </a:gridCol>
              </a:tblGrid>
              <a:tr h="370840">
                <a:tc>
                  <a:txBody>
                    <a:bodyPr/>
                    <a:lstStyle/>
                    <a:p>
                      <a:pPr algn="ctr"/>
                      <a:r>
                        <a:rPr kumimoji="1" lang="en-US" altLang="ja-JP" sz="2000" dirty="0"/>
                        <a:t>Variable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Actual</a:t>
                      </a:r>
                      <a:r>
                        <a:rPr kumimoji="1" lang="en-US" altLang="ja-JP" sz="1600" dirty="0"/>
                        <a:t> 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Optimized </a:t>
                      </a:r>
                      <a:r>
                        <a:rPr kumimoji="1" lang="en-US" altLang="ja-JP" sz="1600" dirty="0"/>
                        <a:t>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Diff </a:t>
                      </a:r>
                      <a:r>
                        <a:rPr kumimoji="1" lang="en-US" altLang="ja-JP" sz="1600" dirty="0"/>
                        <a:t>(</a:t>
                      </a:r>
                      <a:r>
                        <a:rPr kumimoji="1" lang="en-US" altLang="ja-JP" sz="1600" dirty="0" err="1"/>
                        <a:t>Opt</a:t>
                      </a:r>
                      <a:r>
                        <a:rPr kumimoji="1" lang="en-US" altLang="ja-JP" sz="1600" dirty="0"/>
                        <a:t> – Act)</a:t>
                      </a:r>
                      <a:endParaRPr kumimoji="1" lang="ja-JP" altLang="en-US" sz="16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Model Error</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 Diff – Err.</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2000" dirty="0"/>
                        <a:t>Total Chlorine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0.38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2000" dirty="0"/>
                        <a:t>EC [</a:t>
                      </a:r>
                      <a:r>
                        <a:rPr kumimoji="1" lang="en-US" altLang="ja-JP" sz="2000" dirty="0" err="1"/>
                        <a:t>uS</a:t>
                      </a:r>
                      <a:r>
                        <a:rPr kumimoji="1" lang="en-US" altLang="ja-JP" sz="2000" dirty="0"/>
                        <a:t>/cm]</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20.87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2000" dirty="0"/>
                        <a:t>TOC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0.067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0.063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2000" dirty="0"/>
                        <a:t>LRV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1.83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1.82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2000" dirty="0"/>
                        <a:t>LRV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155844"/>
                  </a:ext>
                </a:extLst>
              </a:tr>
            </a:tbl>
          </a:graphicData>
        </a:graphic>
      </p:graphicFrame>
    </p:spTree>
    <p:extLst>
      <p:ext uri="{BB962C8B-B14F-4D97-AF65-F5344CB8AC3E}">
        <p14:creationId xmlns:p14="http://schemas.microsoft.com/office/powerpoint/2010/main" val="328052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グラフ, 折れ線グラフ&#10;&#10;自動的に生成された説明">
            <a:extLst>
              <a:ext uri="{FF2B5EF4-FFF2-40B4-BE49-F238E27FC236}">
                <a16:creationId xmlns:a16="http://schemas.microsoft.com/office/drawing/2014/main" id="{225B643D-6ED4-0A15-1CDF-2950B9A72349}"/>
              </a:ext>
            </a:extLst>
          </p:cNvPr>
          <p:cNvPicPr>
            <a:picLocks noChangeAspect="1"/>
          </p:cNvPicPr>
          <p:nvPr/>
        </p:nvPicPr>
        <p:blipFill>
          <a:blip r:embed="rId2"/>
          <a:stretch>
            <a:fillRect/>
          </a:stretch>
        </p:blipFill>
        <p:spPr>
          <a:xfrm>
            <a:off x="1243012" y="1854773"/>
            <a:ext cx="4189552" cy="262734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AF525CAB-EBC0-8D17-B6E6-0C674BB5F79F}"/>
              </a:ext>
            </a:extLst>
          </p:cNvPr>
          <p:cNvPicPr>
            <a:picLocks noChangeAspect="1"/>
          </p:cNvPicPr>
          <p:nvPr/>
        </p:nvPicPr>
        <p:blipFill>
          <a:blip r:embed="rId3"/>
          <a:stretch>
            <a:fillRect/>
          </a:stretch>
        </p:blipFill>
        <p:spPr>
          <a:xfrm>
            <a:off x="6824707" y="1840781"/>
            <a:ext cx="4211864" cy="2641339"/>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CE266AB8-4686-8E28-E441-16D80471DC71}"/>
              </a:ext>
            </a:extLst>
          </p:cNvPr>
          <p:cNvPicPr>
            <a:picLocks noChangeAspect="1"/>
          </p:cNvPicPr>
          <p:nvPr/>
        </p:nvPicPr>
        <p:blipFill>
          <a:blip r:embed="rId4"/>
          <a:stretch>
            <a:fillRect/>
          </a:stretch>
        </p:blipFill>
        <p:spPr>
          <a:xfrm>
            <a:off x="1243012" y="3682628"/>
            <a:ext cx="4189552" cy="2668045"/>
          </a:xfrm>
          <a:prstGeom prst="rect">
            <a:avLst/>
          </a:prstGeom>
        </p:spPr>
      </p:pic>
      <p:pic>
        <p:nvPicPr>
          <p:cNvPr id="20" name="図 19" descr="グラフ&#10;&#10;自動的に生成された説明">
            <a:extLst>
              <a:ext uri="{FF2B5EF4-FFF2-40B4-BE49-F238E27FC236}">
                <a16:creationId xmlns:a16="http://schemas.microsoft.com/office/drawing/2014/main" id="{37913B78-3EC8-F92F-9BC0-48BFBC72800A}"/>
              </a:ext>
            </a:extLst>
          </p:cNvPr>
          <p:cNvPicPr>
            <a:picLocks noChangeAspect="1"/>
          </p:cNvPicPr>
          <p:nvPr/>
        </p:nvPicPr>
        <p:blipFill>
          <a:blip r:embed="rId5"/>
          <a:stretch>
            <a:fillRect/>
          </a:stretch>
        </p:blipFill>
        <p:spPr>
          <a:xfrm>
            <a:off x="6824707" y="3697709"/>
            <a:ext cx="4211864" cy="264133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トレンドを大まかに捉えているが、</a:t>
            </a:r>
            <a:r>
              <a:rPr lang="en-US" altLang="ja-JP" sz="2800" dirty="0"/>
              <a:t>EC</a:t>
            </a:r>
            <a:r>
              <a:rPr lang="ja-JP" altLang="en-US" sz="2800" dirty="0"/>
              <a:t>の予測値が実績よりも若干低い。</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8443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sp>
        <p:nvSpPr>
          <p:cNvPr id="15" name="テキスト ボックス 14">
            <a:extLst>
              <a:ext uri="{FF2B5EF4-FFF2-40B4-BE49-F238E27FC236}">
                <a16:creationId xmlns:a16="http://schemas.microsoft.com/office/drawing/2014/main" id="{DCDE2959-E35F-D628-DED2-953B5709BDBF}"/>
              </a:ext>
            </a:extLst>
          </p:cNvPr>
          <p:cNvSpPr txBox="1"/>
          <p:nvPr/>
        </p:nvSpPr>
        <p:spPr>
          <a:xfrm>
            <a:off x="2162253" y="2234557"/>
            <a:ext cx="2695575"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Predict Ave.: 0.052 [ppm]</a:t>
            </a:r>
            <a:endParaRPr kumimoji="1" lang="ja-JP" altLang="en-US" sz="1600" b="1" dirty="0">
              <a:solidFill>
                <a:schemeClr val="accent2"/>
              </a:solidFill>
            </a:endParaRPr>
          </a:p>
        </p:txBody>
      </p:sp>
      <p:sp>
        <p:nvSpPr>
          <p:cNvPr id="16" name="テキスト ボックス 15">
            <a:extLst>
              <a:ext uri="{FF2B5EF4-FFF2-40B4-BE49-F238E27FC236}">
                <a16:creationId xmlns:a16="http://schemas.microsoft.com/office/drawing/2014/main" id="{42ACD790-6A77-AF35-D6FF-482718464443}"/>
              </a:ext>
            </a:extLst>
          </p:cNvPr>
          <p:cNvSpPr txBox="1"/>
          <p:nvPr/>
        </p:nvSpPr>
        <p:spPr>
          <a:xfrm>
            <a:off x="7632542" y="2205982"/>
            <a:ext cx="2784604" cy="584775"/>
          </a:xfrm>
          <a:prstGeom prst="rect">
            <a:avLst/>
          </a:prstGeom>
          <a:noFill/>
        </p:spPr>
        <p:txBody>
          <a:bodyPr wrap="square" rtlCol="0">
            <a:spAutoFit/>
          </a:bodyPr>
          <a:lstStyle/>
          <a:p>
            <a:r>
              <a:rPr kumimoji="1" lang="en-US" altLang="ja-JP" sz="1600" b="1" dirty="0">
                <a:solidFill>
                  <a:schemeClr val="accent1"/>
                </a:solidFill>
              </a:rPr>
              <a:t>Actual Ave.: 23.48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18.61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17" name="テキスト ボックス 16">
            <a:extLst>
              <a:ext uri="{FF2B5EF4-FFF2-40B4-BE49-F238E27FC236}">
                <a16:creationId xmlns:a16="http://schemas.microsoft.com/office/drawing/2014/main" id="{B36EB5BD-3D68-0509-8627-C5D8293D4C2A}"/>
              </a:ext>
            </a:extLst>
          </p:cNvPr>
          <p:cNvSpPr txBox="1"/>
          <p:nvPr/>
        </p:nvSpPr>
        <p:spPr>
          <a:xfrm>
            <a:off x="2512877" y="4913873"/>
            <a:ext cx="1994329"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Predict Ave.: 2.24</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D6BFACE5-29A5-D4B1-D6AE-4A236F87E69C}"/>
              </a:ext>
            </a:extLst>
          </p:cNvPr>
          <p:cNvSpPr txBox="1"/>
          <p:nvPr/>
        </p:nvSpPr>
        <p:spPr>
          <a:xfrm>
            <a:off x="8086997" y="4902953"/>
            <a:ext cx="199432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Predict Ave.: 1.99</a:t>
            </a:r>
            <a:endParaRPr kumimoji="1" lang="ja-JP" altLang="en-US" sz="1600" b="1" dirty="0">
              <a:solidFill>
                <a:schemeClr val="accent2"/>
              </a:solidFill>
            </a:endParaRPr>
          </a:p>
        </p:txBody>
      </p:sp>
    </p:spTree>
    <p:extLst>
      <p:ext uri="{BB962C8B-B14F-4D97-AF65-F5344CB8AC3E}">
        <p14:creationId xmlns:p14="http://schemas.microsoft.com/office/powerpoint/2010/main" val="863256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折れ線グラフ&#10;&#10;自動的に生成された説明">
            <a:extLst>
              <a:ext uri="{FF2B5EF4-FFF2-40B4-BE49-F238E27FC236}">
                <a16:creationId xmlns:a16="http://schemas.microsoft.com/office/drawing/2014/main" id="{E7C6B6FD-77CF-4D50-DD51-ECA928022656}"/>
              </a:ext>
            </a:extLst>
          </p:cNvPr>
          <p:cNvPicPr>
            <a:picLocks noChangeAspect="1"/>
          </p:cNvPicPr>
          <p:nvPr/>
        </p:nvPicPr>
        <p:blipFill>
          <a:blip r:embed="rId2"/>
          <a:stretch>
            <a:fillRect/>
          </a:stretch>
        </p:blipFill>
        <p:spPr>
          <a:xfrm>
            <a:off x="2458957" y="1608878"/>
            <a:ext cx="6950172" cy="45941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9</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2852315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351998" y="2568796"/>
            <a:ext cx="3359003" cy="338554"/>
          </a:xfrm>
          <a:prstGeom prst="rect">
            <a:avLst/>
          </a:prstGeom>
          <a:noFill/>
        </p:spPr>
        <p:txBody>
          <a:bodyPr wrap="square" rtlCol="0">
            <a:spAutoFit/>
          </a:bodyPr>
          <a:lstStyle/>
          <a:p>
            <a:pPr algn="ctr"/>
            <a:r>
              <a:rPr kumimoji="1" lang="en-US" altLang="ja-JP" sz="1600" b="1" dirty="0">
                <a:solidFill>
                  <a:schemeClr val="accent1"/>
                </a:solidFill>
              </a:rPr>
              <a:t>Sulfuric Acid [ton/hour]</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[ppm]</a:t>
            </a:r>
            <a:r>
              <a:rPr kumimoji="1" lang="ja-JP" altLang="en-US" sz="1200" b="1" dirty="0">
                <a:solidFill>
                  <a:schemeClr val="accent1"/>
                </a:solidFill>
              </a:rPr>
              <a:t>（固定）</a:t>
            </a:r>
            <a:endParaRPr kumimoji="1" lang="ja-JP" altLang="en-US" sz="1600" b="1" dirty="0">
              <a:solidFill>
                <a:srgbClr val="FFC000"/>
              </a:solidFill>
            </a:endParaRPr>
          </a:p>
        </p:txBody>
      </p:sp>
      <p:sp>
        <p:nvSpPr>
          <p:cNvPr id="14" name="テキスト ボックス 13">
            <a:extLst>
              <a:ext uri="{FF2B5EF4-FFF2-40B4-BE49-F238E27FC236}">
                <a16:creationId xmlns:a16="http://schemas.microsoft.com/office/drawing/2014/main" id="{DB272418-078F-2E67-B23A-00759C03953D}"/>
              </a:ext>
            </a:extLst>
          </p:cNvPr>
          <p:cNvSpPr txBox="1"/>
          <p:nvPr/>
        </p:nvSpPr>
        <p:spPr>
          <a:xfrm>
            <a:off x="4020671" y="2568121"/>
            <a:ext cx="2927662" cy="338554"/>
          </a:xfrm>
          <a:prstGeom prst="rect">
            <a:avLst/>
          </a:prstGeom>
          <a:noFill/>
        </p:spPr>
        <p:txBody>
          <a:bodyPr wrap="square" rtlCol="0">
            <a:spAutoFit/>
          </a:bodyPr>
          <a:lstStyle/>
          <a:p>
            <a:pPr algn="ctr"/>
            <a:r>
              <a:rPr kumimoji="1" lang="en-US" altLang="ja-JP" sz="1600" b="1" dirty="0">
                <a:solidFill>
                  <a:schemeClr val="accent1"/>
                </a:solidFill>
              </a:rPr>
              <a:t>Inhibitor [ton/hour] </a:t>
            </a:r>
            <a:r>
              <a:rPr kumimoji="1" lang="ja-JP" altLang="en-US" sz="1200" b="1" dirty="0">
                <a:solidFill>
                  <a:schemeClr val="accent1"/>
                </a:solidFill>
              </a:rPr>
              <a:t>（コスト）</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基準の制約によって、</a:t>
            </a:r>
            <a:r>
              <a:rPr lang="en-US" altLang="ja-JP" sz="2800" dirty="0"/>
              <a:t>Inhibitor</a:t>
            </a:r>
            <a:r>
              <a:rPr lang="ja-JP" altLang="en-US" sz="2800" dirty="0"/>
              <a:t>が実績とほぼ同じ値になっている。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6" name="テキスト ボックス 15">
            <a:extLst>
              <a:ext uri="{FF2B5EF4-FFF2-40B4-BE49-F238E27FC236}">
                <a16:creationId xmlns:a16="http://schemas.microsoft.com/office/drawing/2014/main" id="{F8EC7694-BE2B-5D42-4B42-7F750206DFD6}"/>
              </a:ext>
            </a:extLst>
          </p:cNvPr>
          <p:cNvSpPr txBox="1"/>
          <p:nvPr/>
        </p:nvSpPr>
        <p:spPr>
          <a:xfrm>
            <a:off x="326902" y="5181583"/>
            <a:ext cx="3359003" cy="584775"/>
          </a:xfrm>
          <a:prstGeom prst="rect">
            <a:avLst/>
          </a:prstGeom>
          <a:noFill/>
        </p:spPr>
        <p:txBody>
          <a:bodyPr wrap="square" rtlCol="0">
            <a:spAutoFit/>
          </a:bodyPr>
          <a:lstStyle/>
          <a:p>
            <a:r>
              <a:rPr kumimoji="1" lang="en-US" altLang="ja-JP" sz="1600" b="1" dirty="0">
                <a:solidFill>
                  <a:schemeClr val="accent1"/>
                </a:solidFill>
              </a:rPr>
              <a:t>Actual Ave.: 0.39 [ton/hour]</a:t>
            </a:r>
            <a:r>
              <a:rPr kumimoji="1" lang="en-US" altLang="ja-JP" sz="1600" b="1" dirty="0"/>
              <a:t>, </a:t>
            </a:r>
          </a:p>
          <a:p>
            <a:r>
              <a:rPr kumimoji="1" lang="en-US" altLang="ja-JP" sz="1600" b="1" dirty="0">
                <a:solidFill>
                  <a:schemeClr val="accent2"/>
                </a:solidFill>
              </a:rPr>
              <a:t>Optimized Ave.: 0.38 [ton/hour]</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FE57DF6B-5CF7-1AD4-9832-4C21D902A583}"/>
              </a:ext>
            </a:extLst>
          </p:cNvPr>
          <p:cNvSpPr txBox="1"/>
          <p:nvPr/>
        </p:nvSpPr>
        <p:spPr>
          <a:xfrm>
            <a:off x="3703714" y="5186668"/>
            <a:ext cx="3466344" cy="584775"/>
          </a:xfrm>
          <a:prstGeom prst="rect">
            <a:avLst/>
          </a:prstGeom>
          <a:noFill/>
        </p:spPr>
        <p:txBody>
          <a:bodyPr wrap="square" rtlCol="0">
            <a:spAutoFit/>
          </a:bodyPr>
          <a:lstStyle/>
          <a:p>
            <a:r>
              <a:rPr kumimoji="1" lang="en-US" altLang="ja-JP" sz="1600" b="1" dirty="0">
                <a:solidFill>
                  <a:schemeClr val="accent1"/>
                </a:solidFill>
              </a:rPr>
              <a:t>Actual Ave.: 0.0559 [ton/hour]</a:t>
            </a:r>
            <a:r>
              <a:rPr kumimoji="1" lang="en-US" altLang="ja-JP" sz="1600" b="1" dirty="0"/>
              <a:t>, </a:t>
            </a:r>
          </a:p>
          <a:p>
            <a:r>
              <a:rPr kumimoji="1" lang="en-US" altLang="ja-JP" sz="1600" b="1" dirty="0">
                <a:solidFill>
                  <a:schemeClr val="accent2"/>
                </a:solidFill>
              </a:rPr>
              <a:t>Optimized Ave.: 0.0560 [ton/hour]</a:t>
            </a:r>
            <a:endParaRPr kumimoji="1" lang="ja-JP" altLang="en-US" sz="1600" b="1" dirty="0">
              <a:solidFill>
                <a:schemeClr val="accent2"/>
              </a:solidFill>
            </a:endParaRPr>
          </a:p>
        </p:txBody>
      </p:sp>
      <p:pic>
        <p:nvPicPr>
          <p:cNvPr id="6" name="図 5" descr="グラフ, 折れ線グラフ&#10;&#10;自動的に生成された説明">
            <a:extLst>
              <a:ext uri="{FF2B5EF4-FFF2-40B4-BE49-F238E27FC236}">
                <a16:creationId xmlns:a16="http://schemas.microsoft.com/office/drawing/2014/main" id="{9C676D4D-44D7-EAD9-2DB0-23DD8A50CCB4}"/>
              </a:ext>
            </a:extLst>
          </p:cNvPr>
          <p:cNvPicPr>
            <a:picLocks noChangeAspect="1"/>
          </p:cNvPicPr>
          <p:nvPr/>
        </p:nvPicPr>
        <p:blipFill>
          <a:blip r:embed="rId2"/>
          <a:stretch>
            <a:fillRect/>
          </a:stretch>
        </p:blipFill>
        <p:spPr>
          <a:xfrm>
            <a:off x="3757447" y="2997982"/>
            <a:ext cx="3174848" cy="1991006"/>
          </a:xfrm>
          <a:prstGeom prst="rect">
            <a:avLst/>
          </a:prstGeom>
        </p:spPr>
      </p:pic>
      <p:pic>
        <p:nvPicPr>
          <p:cNvPr id="9" name="図 8" descr="グラフ, テーブル&#10;&#10;自動的に生成された説明">
            <a:extLst>
              <a:ext uri="{FF2B5EF4-FFF2-40B4-BE49-F238E27FC236}">
                <a16:creationId xmlns:a16="http://schemas.microsoft.com/office/drawing/2014/main" id="{5ECAAACF-ED27-9C11-78CD-A5F4AF1EEC6A}"/>
              </a:ext>
            </a:extLst>
          </p:cNvPr>
          <p:cNvPicPr>
            <a:picLocks noChangeAspect="1"/>
          </p:cNvPicPr>
          <p:nvPr/>
        </p:nvPicPr>
        <p:blipFill>
          <a:blip r:embed="rId3"/>
          <a:stretch>
            <a:fillRect/>
          </a:stretch>
        </p:blipFill>
        <p:spPr>
          <a:xfrm>
            <a:off x="295928" y="2997982"/>
            <a:ext cx="3174849" cy="199100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295328C7-EDB1-6E7F-0E44-9DBAEB66B372}"/>
              </a:ext>
            </a:extLst>
          </p:cNvPr>
          <p:cNvPicPr>
            <a:picLocks noChangeAspect="1"/>
          </p:cNvPicPr>
          <p:nvPr/>
        </p:nvPicPr>
        <p:blipFill>
          <a:blip r:embed="rId4"/>
          <a:stretch>
            <a:fillRect/>
          </a:stretch>
        </p:blipFill>
        <p:spPr>
          <a:xfrm>
            <a:off x="9780791" y="2653672"/>
            <a:ext cx="2415916" cy="1596962"/>
          </a:xfrm>
          <a:prstGeom prst="rect">
            <a:avLst/>
          </a:prstGeom>
        </p:spPr>
      </p:pic>
      <p:pic>
        <p:nvPicPr>
          <p:cNvPr id="27" name="図 26" descr="グラフ&#10;&#10;自動的に生成された説明">
            <a:extLst>
              <a:ext uri="{FF2B5EF4-FFF2-40B4-BE49-F238E27FC236}">
                <a16:creationId xmlns:a16="http://schemas.microsoft.com/office/drawing/2014/main" id="{BEDD8C54-25DC-864E-72EB-CF1A248D321D}"/>
              </a:ext>
            </a:extLst>
          </p:cNvPr>
          <p:cNvPicPr>
            <a:picLocks noChangeAspect="1"/>
          </p:cNvPicPr>
          <p:nvPr/>
        </p:nvPicPr>
        <p:blipFill>
          <a:blip r:embed="rId5"/>
          <a:stretch>
            <a:fillRect/>
          </a:stretch>
        </p:blipFill>
        <p:spPr>
          <a:xfrm>
            <a:off x="9780791" y="4643860"/>
            <a:ext cx="2411209" cy="1593850"/>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68400539-801E-18E3-A84C-00DC72630F2B}"/>
              </a:ext>
            </a:extLst>
          </p:cNvPr>
          <p:cNvPicPr>
            <a:picLocks noChangeAspect="1"/>
          </p:cNvPicPr>
          <p:nvPr/>
        </p:nvPicPr>
        <p:blipFill>
          <a:blip r:embed="rId6"/>
          <a:stretch>
            <a:fillRect/>
          </a:stretch>
        </p:blipFill>
        <p:spPr>
          <a:xfrm>
            <a:off x="7346540" y="2663197"/>
            <a:ext cx="2388344" cy="157873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D20336D0-22C2-0C4C-EA30-FC12787A3652}"/>
              </a:ext>
            </a:extLst>
          </p:cNvPr>
          <p:cNvPicPr>
            <a:picLocks noChangeAspect="1"/>
          </p:cNvPicPr>
          <p:nvPr/>
        </p:nvPicPr>
        <p:blipFill>
          <a:blip r:embed="rId7"/>
          <a:stretch>
            <a:fillRect/>
          </a:stretch>
        </p:blipFill>
        <p:spPr>
          <a:xfrm>
            <a:off x="7323675" y="4643860"/>
            <a:ext cx="2411209" cy="1593850"/>
          </a:xfrm>
          <a:prstGeom prst="rect">
            <a:avLst/>
          </a:prstGeom>
        </p:spPr>
      </p:pic>
    </p:spTree>
    <p:extLst>
      <p:ext uri="{BB962C8B-B14F-4D97-AF65-F5344CB8AC3E}">
        <p14:creationId xmlns:p14="http://schemas.microsoft.com/office/powerpoint/2010/main" val="1222089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ED9A040B-9955-96E7-768E-3CF97A3593B9}"/>
              </a:ext>
            </a:extLst>
          </p:cNvPr>
          <p:cNvPicPr>
            <a:picLocks noChangeAspect="1"/>
          </p:cNvPicPr>
          <p:nvPr/>
        </p:nvPicPr>
        <p:blipFill>
          <a:blip r:embed="rId2"/>
          <a:stretch>
            <a:fillRect/>
          </a:stretch>
        </p:blipFill>
        <p:spPr>
          <a:xfrm>
            <a:off x="1258883" y="1850307"/>
            <a:ext cx="4154612" cy="2605435"/>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716DD338-4D52-3D1A-DE0E-7495A191E305}"/>
              </a:ext>
            </a:extLst>
          </p:cNvPr>
          <p:cNvPicPr>
            <a:picLocks noChangeAspect="1"/>
          </p:cNvPicPr>
          <p:nvPr/>
        </p:nvPicPr>
        <p:blipFill>
          <a:blip r:embed="rId3"/>
          <a:stretch>
            <a:fillRect/>
          </a:stretch>
        </p:blipFill>
        <p:spPr>
          <a:xfrm>
            <a:off x="6778506" y="1850306"/>
            <a:ext cx="4300946" cy="2697203"/>
          </a:xfrm>
          <a:prstGeom prst="rect">
            <a:avLst/>
          </a:prstGeom>
        </p:spPr>
      </p:pic>
      <p:pic>
        <p:nvPicPr>
          <p:cNvPr id="9" name="図 8" descr="グラフ&#10;&#10;自動的に生成された説明">
            <a:extLst>
              <a:ext uri="{FF2B5EF4-FFF2-40B4-BE49-F238E27FC236}">
                <a16:creationId xmlns:a16="http://schemas.microsoft.com/office/drawing/2014/main" id="{5D15B623-2CD2-72C4-5F84-388D7F8F6F7A}"/>
              </a:ext>
            </a:extLst>
          </p:cNvPr>
          <p:cNvPicPr>
            <a:picLocks noChangeAspect="1"/>
          </p:cNvPicPr>
          <p:nvPr/>
        </p:nvPicPr>
        <p:blipFill>
          <a:blip r:embed="rId4"/>
          <a:stretch>
            <a:fillRect/>
          </a:stretch>
        </p:blipFill>
        <p:spPr>
          <a:xfrm>
            <a:off x="1341330" y="3703290"/>
            <a:ext cx="4091236" cy="2605435"/>
          </a:xfrm>
          <a:prstGeom prst="rect">
            <a:avLst/>
          </a:prstGeom>
        </p:spPr>
      </p:pic>
      <p:pic>
        <p:nvPicPr>
          <p:cNvPr id="7" name="図 6" descr="グラフ, 折れ線グラフ&#10;&#10;自動的に生成された説明">
            <a:extLst>
              <a:ext uri="{FF2B5EF4-FFF2-40B4-BE49-F238E27FC236}">
                <a16:creationId xmlns:a16="http://schemas.microsoft.com/office/drawing/2014/main" id="{E2AC4FE5-9941-98DD-D9A6-8798F7C13E29}"/>
              </a:ext>
            </a:extLst>
          </p:cNvPr>
          <p:cNvPicPr>
            <a:picLocks noChangeAspect="1"/>
          </p:cNvPicPr>
          <p:nvPr/>
        </p:nvPicPr>
        <p:blipFill>
          <a:blip r:embed="rId5"/>
          <a:stretch>
            <a:fillRect/>
          </a:stretch>
        </p:blipFill>
        <p:spPr>
          <a:xfrm>
            <a:off x="6778505" y="3750916"/>
            <a:ext cx="4300947" cy="273898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EC</a:t>
            </a:r>
            <a:r>
              <a:rPr lang="ja-JP" altLang="en-US" sz="2800" dirty="0"/>
              <a:t>の</a:t>
            </a:r>
            <a:r>
              <a:rPr lang="en-US" altLang="ja-JP" sz="2800" dirty="0"/>
              <a:t>LRV</a:t>
            </a:r>
            <a:r>
              <a:rPr lang="ja-JP" altLang="en-US" sz="2800" dirty="0"/>
              <a:t>基準の上限に位置する解となっている。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16538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25" name="テキスト ボックス 24">
            <a:extLst>
              <a:ext uri="{FF2B5EF4-FFF2-40B4-BE49-F238E27FC236}">
                <a16:creationId xmlns:a16="http://schemas.microsoft.com/office/drawing/2014/main" id="{6E05EF06-9FFB-3C84-DFE5-7F3307FAF7AF}"/>
              </a:ext>
            </a:extLst>
          </p:cNvPr>
          <p:cNvSpPr txBox="1"/>
          <p:nvPr/>
        </p:nvSpPr>
        <p:spPr>
          <a:xfrm>
            <a:off x="1945899" y="2205982"/>
            <a:ext cx="3060150"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Optimized Ave.: 0.053 [ppm]</a:t>
            </a:r>
            <a:endParaRPr kumimoji="1" lang="ja-JP" altLang="en-US" sz="1600" b="1" dirty="0">
              <a:solidFill>
                <a:schemeClr val="accent2"/>
              </a:solidFill>
            </a:endParaRPr>
          </a:p>
        </p:txBody>
      </p:sp>
      <p:sp>
        <p:nvSpPr>
          <p:cNvPr id="26" name="テキスト ボックス 25">
            <a:extLst>
              <a:ext uri="{FF2B5EF4-FFF2-40B4-BE49-F238E27FC236}">
                <a16:creationId xmlns:a16="http://schemas.microsoft.com/office/drawing/2014/main" id="{4E149852-4434-831D-F805-D9241E5D4B4F}"/>
              </a:ext>
            </a:extLst>
          </p:cNvPr>
          <p:cNvSpPr txBox="1"/>
          <p:nvPr/>
        </p:nvSpPr>
        <p:spPr>
          <a:xfrm>
            <a:off x="7513123" y="2147926"/>
            <a:ext cx="3164047" cy="584775"/>
          </a:xfrm>
          <a:prstGeom prst="rect">
            <a:avLst/>
          </a:prstGeom>
          <a:noFill/>
        </p:spPr>
        <p:txBody>
          <a:bodyPr wrap="square" rtlCol="0">
            <a:spAutoFit/>
          </a:bodyPr>
          <a:lstStyle/>
          <a:p>
            <a:r>
              <a:rPr kumimoji="1" lang="en-US" altLang="ja-JP" sz="1600" b="1" dirty="0">
                <a:solidFill>
                  <a:schemeClr val="accent1"/>
                </a:solidFill>
              </a:rPr>
              <a:t>Actual Ave.: 23.5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18.7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7" name="テキスト ボックス 26">
            <a:extLst>
              <a:ext uri="{FF2B5EF4-FFF2-40B4-BE49-F238E27FC236}">
                <a16:creationId xmlns:a16="http://schemas.microsoft.com/office/drawing/2014/main" id="{524EC705-C2E1-E4F4-5214-73EF9C9AB47F}"/>
              </a:ext>
            </a:extLst>
          </p:cNvPr>
          <p:cNvSpPr txBox="1"/>
          <p:nvPr/>
        </p:nvSpPr>
        <p:spPr>
          <a:xfrm>
            <a:off x="2272921" y="4815318"/>
            <a:ext cx="2406105"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Optimized Ave.: 2.23</a:t>
            </a:r>
            <a:endParaRPr kumimoji="1" lang="ja-JP" altLang="en-US" sz="1600" b="1" dirty="0">
              <a:solidFill>
                <a:schemeClr val="accent2"/>
              </a:solidFill>
            </a:endParaRPr>
          </a:p>
        </p:txBody>
      </p:sp>
      <p:sp>
        <p:nvSpPr>
          <p:cNvPr id="28" name="テキスト ボックス 27">
            <a:extLst>
              <a:ext uri="{FF2B5EF4-FFF2-40B4-BE49-F238E27FC236}">
                <a16:creationId xmlns:a16="http://schemas.microsoft.com/office/drawing/2014/main" id="{10884C31-4C62-9382-AF8C-77C7CF0BB634}"/>
              </a:ext>
            </a:extLst>
          </p:cNvPr>
          <p:cNvSpPr txBox="1"/>
          <p:nvPr/>
        </p:nvSpPr>
        <p:spPr>
          <a:xfrm>
            <a:off x="7900349" y="4868266"/>
            <a:ext cx="221088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Optimized Ave.: 1.98</a:t>
            </a:r>
            <a:endParaRPr kumimoji="1" lang="ja-JP" altLang="en-US" sz="1600" b="1" dirty="0">
              <a:solidFill>
                <a:schemeClr val="accent2"/>
              </a:solidFill>
            </a:endParaRPr>
          </a:p>
        </p:txBody>
      </p:sp>
    </p:spTree>
    <p:extLst>
      <p:ext uri="{BB962C8B-B14F-4D97-AF65-F5344CB8AC3E}">
        <p14:creationId xmlns:p14="http://schemas.microsoft.com/office/powerpoint/2010/main" val="1342056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約</a:t>
            </a:r>
            <a:r>
              <a:rPr lang="en-US" altLang="ja-JP" sz="2800" dirty="0"/>
              <a:t>47$/day</a:t>
            </a:r>
            <a:r>
              <a:rPr lang="en-US" altLang="ja-JP" sz="2000" dirty="0"/>
              <a:t>(18K$/year, 2.5M\/year)</a:t>
            </a:r>
            <a:r>
              <a:rPr lang="ja-JP" altLang="en-US" sz="2800" dirty="0"/>
              <a:t>の削減効果と見積もれる。</a:t>
            </a:r>
            <a:endParaRPr lang="en-US" altLang="ja-JP" sz="2800" dirty="0"/>
          </a:p>
          <a:p>
            <a:pPr lvl="1">
              <a:defRPr/>
            </a:pPr>
            <a:r>
              <a:rPr lang="ja-JP" altLang="en-US" sz="2400" dirty="0"/>
              <a:t>ただし、この条件では、ほぼ改善の余地が無いと見積もれる。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7" cy="2966720"/>
        </p:xfrm>
        <a:graphic>
          <a:graphicData uri="http://schemas.openxmlformats.org/drawingml/2006/table">
            <a:tbl>
              <a:tblPr firstRow="1" bandRow="1">
                <a:tableStyleId>{5C22544A-7EE6-4342-B048-85BDC9FD1C3A}</a:tableStyleId>
              </a:tblPr>
              <a:tblGrid>
                <a:gridCol w="2307046">
                  <a:extLst>
                    <a:ext uri="{9D8B030D-6E8A-4147-A177-3AD203B41FA5}">
                      <a16:colId xmlns:a16="http://schemas.microsoft.com/office/drawing/2014/main" val="2679161598"/>
                    </a:ext>
                  </a:extLst>
                </a:gridCol>
                <a:gridCol w="1477242">
                  <a:extLst>
                    <a:ext uri="{9D8B030D-6E8A-4147-A177-3AD203B41FA5}">
                      <a16:colId xmlns:a16="http://schemas.microsoft.com/office/drawing/2014/main" val="404849043"/>
                    </a:ext>
                  </a:extLst>
                </a:gridCol>
                <a:gridCol w="1744894">
                  <a:extLst>
                    <a:ext uri="{9D8B030D-6E8A-4147-A177-3AD203B41FA5}">
                      <a16:colId xmlns:a16="http://schemas.microsoft.com/office/drawing/2014/main" val="3570210715"/>
                    </a:ext>
                  </a:extLst>
                </a:gridCol>
                <a:gridCol w="1644564">
                  <a:extLst>
                    <a:ext uri="{9D8B030D-6E8A-4147-A177-3AD203B41FA5}">
                      <a16:colId xmlns:a16="http://schemas.microsoft.com/office/drawing/2014/main" val="2263649889"/>
                    </a:ext>
                  </a:extLst>
                </a:gridCol>
                <a:gridCol w="1475937">
                  <a:extLst>
                    <a:ext uri="{9D8B030D-6E8A-4147-A177-3AD203B41FA5}">
                      <a16:colId xmlns:a16="http://schemas.microsoft.com/office/drawing/2014/main" val="1764668753"/>
                    </a:ext>
                  </a:extLst>
                </a:gridCol>
                <a:gridCol w="1475937">
                  <a:extLst>
                    <a:ext uri="{9D8B030D-6E8A-4147-A177-3AD203B41FA5}">
                      <a16:colId xmlns:a16="http://schemas.microsoft.com/office/drawing/2014/main" val="4218352417"/>
                    </a:ext>
                  </a:extLst>
                </a:gridCol>
                <a:gridCol w="1475937">
                  <a:extLst>
                    <a:ext uri="{9D8B030D-6E8A-4147-A177-3AD203B41FA5}">
                      <a16:colId xmlns:a16="http://schemas.microsoft.com/office/drawing/2014/main" val="2316937873"/>
                    </a:ext>
                  </a:extLst>
                </a:gridCol>
              </a:tblGrid>
              <a:tr h="370840">
                <a:tc>
                  <a:txBody>
                    <a:bodyPr/>
                    <a:lstStyle/>
                    <a:p>
                      <a:pPr algn="ctr"/>
                      <a:r>
                        <a:rPr kumimoji="1" lang="en-US" altLang="ja-JP" sz="1800" dirty="0"/>
                        <a:t>Variable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Actual</a:t>
                      </a:r>
                      <a:r>
                        <a:rPr kumimoji="1" lang="en-US" altLang="ja-JP" sz="1400" dirty="0"/>
                        <a:t> 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Optimized </a:t>
                      </a:r>
                      <a:r>
                        <a:rPr kumimoji="1" lang="en-US" altLang="ja-JP" sz="1400" dirty="0"/>
                        <a:t>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Diff </a:t>
                      </a:r>
                      <a:r>
                        <a:rPr kumimoji="1" lang="en-US" altLang="ja-JP" sz="1400" dirty="0"/>
                        <a:t>(</a:t>
                      </a:r>
                      <a:r>
                        <a:rPr kumimoji="1" lang="en-US" altLang="ja-JP" sz="1400" dirty="0" err="1"/>
                        <a:t>Opt</a:t>
                      </a:r>
                      <a:r>
                        <a:rPr kumimoji="1" lang="en-US" altLang="ja-JP" sz="1400" dirty="0"/>
                        <a:t> – Act)</a:t>
                      </a:r>
                      <a:endParaRPr kumimoji="1" lang="ja-JP" altLang="en-US" sz="14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Model Error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 Diff – Err.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Cost </a:t>
                      </a:r>
                      <a:r>
                        <a:rPr kumimoji="1" lang="en-US" altLang="ja-JP" sz="1600" dirty="0"/>
                        <a:t>[$/day]</a:t>
                      </a:r>
                      <a:endParaRPr kumimoji="1" lang="ja-JP" altLang="en-US"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1800" dirty="0"/>
                        <a:t>Acid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- 53.3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1800" dirty="0"/>
                        <a:t>Inhibitor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0.0560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+ 6.22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237154"/>
                  </a:ext>
                </a:extLst>
              </a:tr>
              <a:tr h="370840">
                <a:tc>
                  <a:txBody>
                    <a:bodyPr/>
                    <a:lstStyle/>
                    <a:p>
                      <a:pPr algn="l"/>
                      <a:r>
                        <a:rPr kumimoji="1" lang="en-US" altLang="ja-JP" sz="1800" dirty="0"/>
                        <a:t>EC [</a:t>
                      </a:r>
                      <a:r>
                        <a:rPr kumimoji="1" lang="en-US" altLang="ja-JP" sz="1800" dirty="0" err="1"/>
                        <a:t>uS</a:t>
                      </a:r>
                      <a:r>
                        <a:rPr kumimoji="1" lang="en-US" altLang="ja-JP" sz="1800" dirty="0"/>
                        <a:t>/cm]</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23.5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+ 0.13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1800" dirty="0"/>
                        <a:t>TOC [mg/L]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1800" dirty="0"/>
                        <a:t>LRV EC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1.88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1.98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+ 0.30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1800" dirty="0"/>
                        <a:t>LRV TOC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2.217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2.234</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917155844"/>
                  </a:ext>
                </a:extLst>
              </a:tr>
              <a:tr h="370840">
                <a:tc>
                  <a:txBody>
                    <a:bodyPr/>
                    <a:lstStyle/>
                    <a:p>
                      <a:pPr algn="l"/>
                      <a:r>
                        <a:rPr kumimoji="1" lang="en-US" altLang="ja-JP" sz="1800" dirty="0"/>
                        <a:t>Total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- 47.1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178752"/>
                  </a:ext>
                </a:extLst>
              </a:tr>
            </a:tbl>
          </a:graphicData>
        </a:graphic>
      </p:graphicFrame>
    </p:spTree>
    <p:extLst>
      <p:ext uri="{BB962C8B-B14F-4D97-AF65-F5344CB8AC3E}">
        <p14:creationId xmlns:p14="http://schemas.microsoft.com/office/powerpoint/2010/main" val="2692912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課題１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各週評価に基づく</a:t>
            </a:r>
            <a:r>
              <a:rPr lang="en-US" altLang="ja-JP" sz="2800" dirty="0"/>
              <a:t>1</a:t>
            </a:r>
            <a:r>
              <a:rPr lang="ja-JP" altLang="en-US" sz="2800" dirty="0"/>
              <a:t>か月間の効果試算</a:t>
            </a:r>
            <a:endParaRPr lang="en-US" altLang="ja-JP" sz="2800" dirty="0"/>
          </a:p>
          <a:p>
            <a:pPr lvl="1">
              <a:defRPr/>
            </a:pPr>
            <a:r>
              <a:rPr lang="ja-JP" altLang="en-US" sz="2400" dirty="0"/>
              <a:t>方式：</a:t>
            </a:r>
            <a:r>
              <a:rPr lang="en-US" altLang="ja-JP" sz="2400" dirty="0"/>
              <a:t>1</a:t>
            </a:r>
            <a:r>
              <a:rPr lang="ja-JP" altLang="en-US" sz="2400" dirty="0"/>
              <a:t>週間学習＆</a:t>
            </a:r>
            <a:r>
              <a:rPr lang="en-US" altLang="ja-JP" sz="2400" dirty="0"/>
              <a:t>1</a:t>
            </a:r>
            <a:r>
              <a:rPr lang="ja-JP" altLang="en-US" sz="2400" dirty="0"/>
              <a:t>週間最適化を、</a:t>
            </a:r>
            <a:r>
              <a:rPr lang="en-US" altLang="ja-JP" sz="2400" dirty="0"/>
              <a:t>5</a:t>
            </a:r>
            <a:r>
              <a:rPr lang="ja-JP" altLang="en-US" sz="2400" dirty="0"/>
              <a:t>週実施</a:t>
            </a:r>
            <a:endParaRPr lang="en-US" altLang="ja-JP" sz="2400" dirty="0"/>
          </a:p>
          <a:p>
            <a:pPr lvl="1">
              <a:defRPr/>
            </a:pPr>
            <a:r>
              <a:rPr lang="en-US" altLang="ja-JP" sz="2400" dirty="0"/>
              <a:t>LVMWD</a:t>
            </a:r>
            <a:r>
              <a:rPr lang="ja-JP" altLang="en-US" sz="2400" dirty="0"/>
              <a:t>：</a:t>
            </a:r>
            <a:r>
              <a:rPr lang="en-US" altLang="ja-JP" sz="2400" dirty="0"/>
              <a:t>2022/3/14</a:t>
            </a:r>
            <a:r>
              <a:rPr lang="ja-JP" altLang="en-US" sz="2400" dirty="0"/>
              <a:t>～</a:t>
            </a:r>
            <a:r>
              <a:rPr lang="en-US" altLang="ja-JP" sz="2400" dirty="0"/>
              <a:t>2022/3/21</a:t>
            </a:r>
            <a:r>
              <a:rPr lang="ja-JP" altLang="en-US" sz="2400" dirty="0"/>
              <a:t>（</a:t>
            </a:r>
            <a:r>
              <a:rPr lang="en-US" altLang="ja-JP" sz="2400" dirty="0"/>
              <a:t>2022/4/22</a:t>
            </a:r>
            <a:r>
              <a:rPr lang="ja-JP" altLang="en-US" sz="2400" dirty="0"/>
              <a:t>までは計算中）</a:t>
            </a:r>
            <a:endParaRPr lang="en-US" altLang="ja-JP" sz="2400" dirty="0"/>
          </a:p>
          <a:p>
            <a:pPr lvl="1">
              <a:defRPr/>
            </a:pPr>
            <a:r>
              <a:rPr lang="en-US" altLang="ja-JP" sz="2400" dirty="0"/>
              <a:t>OCWD</a:t>
            </a:r>
            <a:r>
              <a:rPr lang="ja-JP" altLang="en-US" sz="2400" dirty="0"/>
              <a:t>：</a:t>
            </a:r>
            <a:r>
              <a:rPr lang="en-US" altLang="ja-JP" sz="2400" dirty="0"/>
              <a:t>2022/5/20</a:t>
            </a:r>
            <a:r>
              <a:rPr lang="ja-JP" altLang="en-US" sz="2400" dirty="0"/>
              <a:t>～</a:t>
            </a:r>
            <a:r>
              <a:rPr lang="en-US" altLang="ja-JP" sz="2400" dirty="0"/>
              <a:t>2022/6/24</a:t>
            </a:r>
            <a:endParaRPr lang="en-US" altLang="ja-JP" sz="2800" dirty="0"/>
          </a:p>
          <a:p>
            <a:pPr>
              <a:defRPr/>
            </a:pPr>
            <a:r>
              <a:rPr lang="ja-JP" altLang="en-US" sz="2800" dirty="0"/>
              <a:t>薬液と水質の関係が実際と解離しない期間における効果試算</a:t>
            </a:r>
            <a:endParaRPr lang="en-US" altLang="ja-JP" sz="2800" dirty="0"/>
          </a:p>
          <a:p>
            <a:pPr lvl="1">
              <a:defRPr/>
            </a:pPr>
            <a:r>
              <a:rPr lang="ja-JP" altLang="en-US" sz="2400" dirty="0"/>
              <a:t>現在の評価期間では、実際と矛盾する方向に最適化している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今後の課題</a:t>
            </a:r>
            <a:endParaRPr kumimoji="1" lang="ja-JP" altLang="en-US" sz="1600" b="1" dirty="0">
              <a:solidFill>
                <a:schemeClr val="bg1"/>
              </a:solidFill>
            </a:endParaRPr>
          </a:p>
        </p:txBody>
      </p:sp>
    </p:spTree>
    <p:extLst>
      <p:ext uri="{BB962C8B-B14F-4D97-AF65-F5344CB8AC3E}">
        <p14:creationId xmlns:p14="http://schemas.microsoft.com/office/powerpoint/2010/main" val="26652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9177AC6-EC2F-4505-A45B-446C54C86DEF}"/>
              </a:ext>
            </a:extLst>
          </p:cNvPr>
          <p:cNvSpPr/>
          <p:nvPr/>
        </p:nvSpPr>
        <p:spPr>
          <a:xfrm>
            <a:off x="116114" y="5965371"/>
            <a:ext cx="11662229" cy="795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4"/>
            <a:ext cx="11341887" cy="15578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u="sng" dirty="0"/>
              <a:t>3 Stages </a:t>
            </a:r>
            <a:r>
              <a:rPr lang="en-US" altLang="ja-JP" dirty="0"/>
              <a:t>configuration and Toray’s TM720-370 is deployed</a:t>
            </a:r>
          </a:p>
          <a:p>
            <a:pPr lvl="1"/>
            <a:r>
              <a:rPr lang="en-US" altLang="ja-JP" dirty="0"/>
              <a:t>Data period is three years from 2020 to 2023. </a:t>
            </a:r>
          </a:p>
          <a:p>
            <a:pPr lvl="1"/>
            <a:r>
              <a:rPr lang="en-US" altLang="ja-JP" dirty="0"/>
              <a:t>Provided minute interval data were converted to 30minutes trends.</a:t>
            </a:r>
            <a:endParaRPr lang="ja-JP" altLang="en-US" dirty="0"/>
          </a:p>
          <a:p>
            <a:pPr lvl="1"/>
            <a:endParaRPr lang="en-US" altLang="ja-JP" sz="2400" dirty="0"/>
          </a:p>
        </p:txBody>
      </p:sp>
      <p:sp>
        <p:nvSpPr>
          <p:cNvPr id="25" name="正方形/長方形 24">
            <a:extLst>
              <a:ext uri="{FF2B5EF4-FFF2-40B4-BE49-F238E27FC236}">
                <a16:creationId xmlns:a16="http://schemas.microsoft.com/office/drawing/2014/main" id="{D2B3D12E-C6BB-4AFC-99DA-A5244088EBCB}"/>
              </a:ext>
            </a:extLst>
          </p:cNvPr>
          <p:cNvSpPr/>
          <p:nvPr/>
        </p:nvSpPr>
        <p:spPr>
          <a:xfrm>
            <a:off x="4954728" y="2520609"/>
            <a:ext cx="1153527" cy="3176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26" name="直線矢印コネクタ 25">
            <a:extLst>
              <a:ext uri="{FF2B5EF4-FFF2-40B4-BE49-F238E27FC236}">
                <a16:creationId xmlns:a16="http://schemas.microsoft.com/office/drawing/2014/main" id="{07BA9381-4E86-4DF4-A56C-9CDD602627F4}"/>
              </a:ext>
            </a:extLst>
          </p:cNvPr>
          <p:cNvCxnSpPr>
            <a:cxnSpLocks/>
            <a:stCxn id="28" idx="3"/>
            <a:endCxn id="25" idx="1"/>
          </p:cNvCxnSpPr>
          <p:nvPr/>
        </p:nvCxnSpPr>
        <p:spPr>
          <a:xfrm flipV="1">
            <a:off x="1665602" y="2679445"/>
            <a:ext cx="3289126" cy="127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F7303E3-65DA-401D-9BE4-31625C8E2974}"/>
              </a:ext>
            </a:extLst>
          </p:cNvPr>
          <p:cNvCxnSpPr>
            <a:cxnSpLocks/>
            <a:stCxn id="25" idx="3"/>
            <a:endCxn id="31" idx="1"/>
          </p:cNvCxnSpPr>
          <p:nvPr/>
        </p:nvCxnSpPr>
        <p:spPr>
          <a:xfrm>
            <a:off x="6108255" y="2679445"/>
            <a:ext cx="3513544" cy="459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4B19F10-E685-4A48-898F-43A4A7ED4B90}"/>
              </a:ext>
            </a:extLst>
          </p:cNvPr>
          <p:cNvSpPr/>
          <p:nvPr/>
        </p:nvSpPr>
        <p:spPr>
          <a:xfrm>
            <a:off x="761708" y="2488524"/>
            <a:ext cx="903894" cy="3843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586E113C-A412-4063-9697-BFBF17190168}"/>
              </a:ext>
            </a:extLst>
          </p:cNvPr>
          <p:cNvSpPr txBox="1"/>
          <p:nvPr/>
        </p:nvSpPr>
        <p:spPr>
          <a:xfrm>
            <a:off x="11166165" y="2391653"/>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31" name="正方形/長方形 30">
            <a:extLst>
              <a:ext uri="{FF2B5EF4-FFF2-40B4-BE49-F238E27FC236}">
                <a16:creationId xmlns:a16="http://schemas.microsoft.com/office/drawing/2014/main" id="{B9D68654-A418-47D3-850D-65F1EF9A0BB3}"/>
              </a:ext>
            </a:extLst>
          </p:cNvPr>
          <p:cNvSpPr/>
          <p:nvPr/>
        </p:nvSpPr>
        <p:spPr>
          <a:xfrm>
            <a:off x="9621799" y="2520608"/>
            <a:ext cx="1237722" cy="3268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727C8228-ECA8-44E8-8034-FC9A6CE4CBB3}"/>
              </a:ext>
            </a:extLst>
          </p:cNvPr>
          <p:cNvCxnSpPr>
            <a:cxnSpLocks/>
            <a:stCxn id="31" idx="3"/>
            <a:endCxn id="30" idx="1"/>
          </p:cNvCxnSpPr>
          <p:nvPr/>
        </p:nvCxnSpPr>
        <p:spPr>
          <a:xfrm flipV="1">
            <a:off x="10859521" y="2684041"/>
            <a:ext cx="306644"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20705A00-A561-47FA-B202-69E12030D21E}"/>
              </a:ext>
            </a:extLst>
          </p:cNvPr>
          <p:cNvSpPr/>
          <p:nvPr/>
        </p:nvSpPr>
        <p:spPr>
          <a:xfrm flipV="1">
            <a:off x="5004631" y="2876851"/>
            <a:ext cx="1030514" cy="14787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RO system / Water Quality Model Prediction Targets </a:t>
            </a:r>
            <a:endParaRPr lang="en-US" dirty="0"/>
          </a:p>
        </p:txBody>
      </p:sp>
      <p:grpSp>
        <p:nvGrpSpPr>
          <p:cNvPr id="75" name="グループ化 74">
            <a:extLst>
              <a:ext uri="{FF2B5EF4-FFF2-40B4-BE49-F238E27FC236}">
                <a16:creationId xmlns:a16="http://schemas.microsoft.com/office/drawing/2014/main" id="{E2E06F07-B9BA-B7B8-6684-9CA0C3434374}"/>
              </a:ext>
            </a:extLst>
          </p:cNvPr>
          <p:cNvGrpSpPr/>
          <p:nvPr/>
        </p:nvGrpSpPr>
        <p:grpSpPr>
          <a:xfrm>
            <a:off x="413657" y="3064585"/>
            <a:ext cx="10445864" cy="3702680"/>
            <a:chOff x="35515" y="3454546"/>
            <a:chExt cx="11034949" cy="3911489"/>
          </a:xfrm>
        </p:grpSpPr>
        <p:grpSp>
          <p:nvGrpSpPr>
            <p:cNvPr id="38" name="グループ化 37">
              <a:extLst>
                <a:ext uri="{FF2B5EF4-FFF2-40B4-BE49-F238E27FC236}">
                  <a16:creationId xmlns:a16="http://schemas.microsoft.com/office/drawing/2014/main" id="{CEEE1FC1-F6CA-5C97-7556-2D4428AFC407}"/>
                </a:ext>
              </a:extLst>
            </p:cNvPr>
            <p:cNvGrpSpPr/>
            <p:nvPr/>
          </p:nvGrpSpPr>
          <p:grpSpPr>
            <a:xfrm>
              <a:off x="35515" y="3465371"/>
              <a:ext cx="10290063" cy="3900664"/>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8930035" y="5441079"/>
              <a:ext cx="1908108" cy="674203"/>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5750090" y="4022427"/>
              <a:ext cx="162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407713"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051373"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7851885" y="3996788"/>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25F29FC1-1E2B-4539-B375-17A403852E86}"/>
                </a:ext>
              </a:extLst>
            </p:cNvPr>
            <p:cNvSpPr txBox="1"/>
            <p:nvPr/>
          </p:nvSpPr>
          <p:spPr>
            <a:xfrm>
              <a:off x="4919292" y="3919599"/>
              <a:ext cx="8307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①</a:t>
              </a:r>
            </a:p>
          </p:txBody>
        </p:sp>
        <p:sp>
          <p:nvSpPr>
            <p:cNvPr id="72" name="テキスト ボックス 71">
              <a:extLst>
                <a:ext uri="{FF2B5EF4-FFF2-40B4-BE49-F238E27FC236}">
                  <a16:creationId xmlns:a16="http://schemas.microsoft.com/office/drawing/2014/main" id="{28CE0ECE-8D71-0F56-002F-4F493E0C806D}"/>
                </a:ext>
              </a:extLst>
            </p:cNvPr>
            <p:cNvSpPr txBox="1"/>
            <p:nvPr/>
          </p:nvSpPr>
          <p:spPr>
            <a:xfrm>
              <a:off x="5576110" y="4894560"/>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②</a:t>
              </a:r>
            </a:p>
          </p:txBody>
        </p:sp>
        <p:sp>
          <p:nvSpPr>
            <p:cNvPr id="73" name="テキスト ボックス 72">
              <a:extLst>
                <a:ext uri="{FF2B5EF4-FFF2-40B4-BE49-F238E27FC236}">
                  <a16:creationId xmlns:a16="http://schemas.microsoft.com/office/drawing/2014/main" id="{2B9C5F05-239F-913D-4570-7965F8E0E48C}"/>
                </a:ext>
              </a:extLst>
            </p:cNvPr>
            <p:cNvSpPr txBox="1"/>
            <p:nvPr/>
          </p:nvSpPr>
          <p:spPr>
            <a:xfrm>
              <a:off x="6220577" y="5849891"/>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③</a:t>
              </a:r>
            </a:p>
          </p:txBody>
        </p:sp>
        <p:sp>
          <p:nvSpPr>
            <p:cNvPr id="74" name="テキスト ボックス 73">
              <a:extLst>
                <a:ext uri="{FF2B5EF4-FFF2-40B4-BE49-F238E27FC236}">
                  <a16:creationId xmlns:a16="http://schemas.microsoft.com/office/drawing/2014/main" id="{60CC5153-E9C1-870B-91EE-2C95403DDA15}"/>
                </a:ext>
              </a:extLst>
            </p:cNvPr>
            <p:cNvSpPr txBox="1"/>
            <p:nvPr/>
          </p:nvSpPr>
          <p:spPr>
            <a:xfrm>
              <a:off x="7851885" y="3719789"/>
              <a:ext cx="765531"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200" dirty="0"/>
                <a:t>Target</a:t>
              </a:r>
              <a:r>
                <a:rPr kumimoji="1" lang="ja-JP" altLang="en-US" sz="1200" dirty="0"/>
                <a:t>④</a:t>
              </a:r>
            </a:p>
          </p:txBody>
        </p:sp>
      </p:gr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819859" y="6055897"/>
            <a:ext cx="3692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RO Permeate Water Quality Prediction targets are </a:t>
            </a:r>
            <a:r>
              <a:rPr kumimoji="1" lang="en-US" altLang="ja-JP" dirty="0"/>
              <a:t>Target</a:t>
            </a:r>
            <a:r>
              <a:rPr kumimoji="1" lang="ja-JP" altLang="en-US" dirty="0"/>
              <a:t>①</a:t>
            </a:r>
            <a:r>
              <a:rPr kumimoji="1" lang="en-US" altLang="ja-JP" dirty="0"/>
              <a:t>~</a:t>
            </a:r>
            <a:r>
              <a:rPr kumimoji="1" lang="ja-JP" altLang="en-US" dirty="0"/>
              <a:t>④</a:t>
            </a:r>
          </a:p>
        </p:txBody>
      </p:sp>
    </p:spTree>
    <p:extLst>
      <p:ext uri="{BB962C8B-B14F-4D97-AF65-F5344CB8AC3E}">
        <p14:creationId xmlns:p14="http://schemas.microsoft.com/office/powerpoint/2010/main" val="35116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課題２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長期予測のための</a:t>
            </a:r>
            <a:r>
              <a:rPr lang="en-US" altLang="ja-JP" sz="2800" dirty="0"/>
              <a:t>RF</a:t>
            </a:r>
            <a:r>
              <a:rPr lang="ja-JP" altLang="en-US" sz="2800" dirty="0"/>
              <a:t>モデルを組み込んだ最適化計算</a:t>
            </a:r>
            <a:endParaRPr lang="en-US" altLang="ja-JP" sz="2800" dirty="0"/>
          </a:p>
          <a:p>
            <a:pPr lvl="1">
              <a:defRPr/>
            </a:pPr>
            <a:r>
              <a:rPr lang="ja-JP" altLang="en-US" sz="2400" dirty="0"/>
              <a:t>予測モデルを</a:t>
            </a:r>
            <a:r>
              <a:rPr lang="en-US" altLang="ja-JP" sz="2400" dirty="0"/>
              <a:t>RF</a:t>
            </a:r>
            <a:r>
              <a:rPr lang="ja-JP" altLang="en-US" sz="2400" dirty="0"/>
              <a:t>で代替したが、解の評価に時間がかかりすぎて、同様の最適化計算が現実的ではなかった。</a:t>
            </a:r>
            <a:endParaRPr lang="en-US" altLang="ja-JP" sz="2400" dirty="0"/>
          </a:p>
          <a:p>
            <a:pPr lvl="1">
              <a:defRPr/>
            </a:pPr>
            <a:r>
              <a:rPr lang="en-US" altLang="ja-JP" sz="2400" dirty="0"/>
              <a:t>MLR</a:t>
            </a:r>
            <a:r>
              <a:rPr lang="ja-JP" altLang="en-US" sz="2400" dirty="0"/>
              <a:t>を使った最適化計算時間は約</a:t>
            </a:r>
            <a:r>
              <a:rPr lang="en-US" altLang="ja-JP" sz="2400" dirty="0"/>
              <a:t>20min</a:t>
            </a:r>
            <a:r>
              <a:rPr lang="ja-JP" altLang="en-US" sz="2400" dirty="0"/>
              <a:t>、</a:t>
            </a:r>
            <a:r>
              <a:rPr lang="en-US" altLang="ja-JP" sz="2400" dirty="0"/>
              <a:t>RF</a:t>
            </a:r>
            <a:r>
              <a:rPr lang="ja-JP" altLang="en-US" sz="2400" dirty="0"/>
              <a:t>の場合は約</a:t>
            </a:r>
            <a:r>
              <a:rPr lang="en-US" altLang="ja-JP" sz="2400" dirty="0"/>
              <a:t>6,200min</a:t>
            </a:r>
            <a:r>
              <a:rPr lang="ja-JP" altLang="en-US" sz="2400" dirty="0"/>
              <a:t>（</a:t>
            </a:r>
            <a:r>
              <a:rPr lang="en-US" altLang="ja-JP" sz="2400" dirty="0"/>
              <a:t>103hour</a:t>
            </a:r>
            <a:r>
              <a:rPr lang="ja-JP" altLang="en-US" sz="2400" dirty="0"/>
              <a:t>）で、</a:t>
            </a:r>
            <a:r>
              <a:rPr lang="en-US" altLang="ja-JP" sz="2400" dirty="0"/>
              <a:t>MLR</a:t>
            </a:r>
            <a:r>
              <a:rPr lang="ja-JP" altLang="en-US" sz="2400" dirty="0"/>
              <a:t>の約</a:t>
            </a:r>
            <a:r>
              <a:rPr lang="en-US" altLang="ja-JP" sz="2400" dirty="0"/>
              <a:t>300</a:t>
            </a:r>
            <a:r>
              <a:rPr lang="ja-JP" altLang="en-US" sz="2400" dirty="0"/>
              <a:t>倍の時間を要すると見積もられる。</a:t>
            </a:r>
            <a:endParaRPr lang="en-US" altLang="ja-JP" sz="2400" dirty="0"/>
          </a:p>
          <a:p>
            <a:pPr lvl="1">
              <a:defRPr/>
            </a:pPr>
            <a:r>
              <a:rPr lang="ja-JP" altLang="en-US" sz="2400" dirty="0"/>
              <a:t>理論的な計算量から考えると、妥当な計算時間なので、</a:t>
            </a:r>
            <a:r>
              <a:rPr lang="en-US" altLang="ja-JP" sz="2400" dirty="0"/>
              <a:t>C#</a:t>
            </a:r>
            <a:r>
              <a:rPr lang="ja-JP" altLang="en-US" sz="2400" dirty="0"/>
              <a:t>プログラムを使っても厳しいと予想される。</a:t>
            </a:r>
            <a:endParaRPr lang="en-US" altLang="ja-JP" sz="2400" dirty="0"/>
          </a:p>
          <a:p>
            <a:pPr lvl="2">
              <a:buFont typeface="Wingdings" panose="05000000000000000000" pitchFamily="2" charset="2"/>
              <a:buChar char="Ø"/>
              <a:defRPr/>
            </a:pPr>
            <a:r>
              <a:rPr lang="ja-JP" altLang="en-US" sz="2000" dirty="0"/>
              <a:t>ライブラリ </a:t>
            </a:r>
            <a:r>
              <a:rPr lang="en-US" altLang="ja-JP" sz="2000" dirty="0"/>
              <a:t>“</a:t>
            </a:r>
            <a:r>
              <a:rPr lang="en-US" altLang="ja-JP" sz="2000" dirty="0" err="1"/>
              <a:t>pythonnet</a:t>
            </a:r>
            <a:r>
              <a:rPr lang="en-US" altLang="ja-JP" sz="2000" dirty="0"/>
              <a:t>”</a:t>
            </a:r>
            <a:r>
              <a:rPr lang="ja-JP" altLang="en-US" sz="2000" dirty="0"/>
              <a:t>を使えば、</a:t>
            </a:r>
            <a:r>
              <a:rPr lang="en-US" altLang="ja-JP" sz="2000" dirty="0"/>
              <a:t>C#</a:t>
            </a:r>
            <a:r>
              <a:rPr lang="ja-JP" altLang="en-US" sz="2000" dirty="0"/>
              <a:t>の</a:t>
            </a:r>
            <a:r>
              <a:rPr lang="en-US" altLang="ja-JP" sz="2000" dirty="0" err="1"/>
              <a:t>dll</a:t>
            </a:r>
            <a:r>
              <a:rPr lang="ja-JP" altLang="en-US" sz="2000" dirty="0"/>
              <a:t>や</a:t>
            </a:r>
            <a:r>
              <a:rPr lang="en-US" altLang="ja-JP" sz="2000" dirty="0"/>
              <a:t>.NET</a:t>
            </a:r>
            <a:r>
              <a:rPr lang="ja-JP" altLang="en-US" sz="2000" dirty="0"/>
              <a:t>を呼び出せる</a:t>
            </a:r>
            <a:endParaRPr lang="en-US" altLang="ja-JP" sz="20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今後の課題</a:t>
            </a:r>
            <a:endParaRPr kumimoji="1" lang="ja-JP" altLang="en-US" sz="1600" b="1" dirty="0">
              <a:solidFill>
                <a:schemeClr val="bg1"/>
              </a:solidFill>
            </a:endParaRPr>
          </a:p>
        </p:txBody>
      </p:sp>
    </p:spTree>
    <p:extLst>
      <p:ext uri="{BB962C8B-B14F-4D97-AF65-F5344CB8AC3E}">
        <p14:creationId xmlns:p14="http://schemas.microsoft.com/office/powerpoint/2010/main" val="3490569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課題３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膜詰まりモデル構築</a:t>
            </a:r>
            <a:endParaRPr lang="en-US" altLang="ja-JP" sz="2800" dirty="0"/>
          </a:p>
          <a:p>
            <a:pPr lvl="1">
              <a:defRPr/>
            </a:pPr>
            <a:r>
              <a:rPr lang="ja-JP" altLang="en-US" sz="2400" dirty="0"/>
              <a:t>現状の</a:t>
            </a:r>
            <a:r>
              <a:rPr lang="en-US" altLang="ja-JP" sz="2400" dirty="0"/>
              <a:t>LVMWD</a:t>
            </a:r>
            <a:r>
              <a:rPr lang="ja-JP" altLang="en-US" sz="2400" dirty="0"/>
              <a:t>の最適化シミュレーションの設定では、客先に最適化効果を主張できそうなものはほぼないと考えられる。</a:t>
            </a:r>
            <a:endParaRPr lang="en-US" altLang="ja-JP" sz="2400" dirty="0"/>
          </a:p>
          <a:p>
            <a:pPr lvl="1">
              <a:defRPr/>
            </a:pPr>
            <a:r>
              <a:rPr lang="ja-JP" altLang="en-US" sz="2400" dirty="0"/>
              <a:t>クラスタリングから、差圧と導電率の関係から</a:t>
            </a:r>
            <a:r>
              <a:rPr lang="en-US" altLang="ja-JP" sz="2400" dirty="0"/>
              <a:t>CIP</a:t>
            </a:r>
            <a:r>
              <a:rPr lang="ja-JP" altLang="en-US" sz="2400" dirty="0"/>
              <a:t>との関連性を見出せそうなことはわかったが、</a:t>
            </a:r>
            <a:r>
              <a:rPr lang="en-US" altLang="ja-JP" sz="2400" dirty="0"/>
              <a:t>CIP</a:t>
            </a:r>
            <a:r>
              <a:rPr lang="ja-JP" altLang="en-US" sz="2400" dirty="0"/>
              <a:t>区間毎で大きく異なる運転をしている疑いがあるため、これ以上の解析は期待できない。</a:t>
            </a:r>
            <a:endParaRPr lang="en-US" altLang="ja-JP" sz="2400" dirty="0"/>
          </a:p>
          <a:p>
            <a:pPr lvl="1">
              <a:defRPr/>
            </a:pPr>
            <a:r>
              <a:rPr lang="ja-JP" altLang="en-US" sz="2400" dirty="0"/>
              <a:t>最適化計算環境を優先しているため、井本さんに依頼している。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今後の課題</a:t>
            </a:r>
            <a:endParaRPr kumimoji="1" lang="ja-JP" altLang="en-US" sz="1600" b="1" dirty="0">
              <a:solidFill>
                <a:schemeClr val="bg1"/>
              </a:solidFill>
            </a:endParaRPr>
          </a:p>
        </p:txBody>
      </p:sp>
    </p:spTree>
    <p:extLst>
      <p:ext uri="{BB962C8B-B14F-4D97-AF65-F5344CB8AC3E}">
        <p14:creationId xmlns:p14="http://schemas.microsoft.com/office/powerpoint/2010/main" val="4237885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矢印: 右 43">
            <a:extLst>
              <a:ext uri="{FF2B5EF4-FFF2-40B4-BE49-F238E27FC236}">
                <a16:creationId xmlns:a16="http://schemas.microsoft.com/office/drawing/2014/main" id="{F3BDCF1A-0A6A-ADEA-0A42-7E55415ADD88}"/>
              </a:ext>
            </a:extLst>
          </p:cNvPr>
          <p:cNvSpPr/>
          <p:nvPr/>
        </p:nvSpPr>
        <p:spPr>
          <a:xfrm>
            <a:off x="221558" y="3036375"/>
            <a:ext cx="11843196" cy="2923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状況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精緻な長期最適化の前に、膜閉塞分析の結論を優先すべき。</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今後の課題</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C79A9860-0381-DCE4-4B49-17311AE8E78C}"/>
              </a:ext>
            </a:extLst>
          </p:cNvPr>
          <p:cNvSpPr txBox="1"/>
          <p:nvPr/>
        </p:nvSpPr>
        <p:spPr>
          <a:xfrm>
            <a:off x="2138363" y="5819460"/>
            <a:ext cx="962024" cy="400110"/>
          </a:xfrm>
          <a:prstGeom prst="rect">
            <a:avLst/>
          </a:prstGeom>
          <a:noFill/>
        </p:spPr>
        <p:txBody>
          <a:bodyPr wrap="square" rtlCol="0">
            <a:spAutoFit/>
          </a:bodyPr>
          <a:lstStyle/>
          <a:p>
            <a:pPr algn="ctr"/>
            <a:r>
              <a:rPr kumimoji="1" lang="ja-JP" altLang="en-US" sz="2000" b="1" dirty="0">
                <a:solidFill>
                  <a:schemeClr val="accent1"/>
                </a:solidFill>
              </a:rPr>
              <a:t>薬品</a:t>
            </a:r>
            <a:endParaRPr kumimoji="1" lang="en-US" altLang="ja-JP" sz="2000" b="1" dirty="0">
              <a:solidFill>
                <a:schemeClr val="accent1"/>
              </a:solidFill>
            </a:endParaRPr>
          </a:p>
        </p:txBody>
      </p:sp>
      <p:cxnSp>
        <p:nvCxnSpPr>
          <p:cNvPr id="13" name="直線矢印コネクタ 12">
            <a:extLst>
              <a:ext uri="{FF2B5EF4-FFF2-40B4-BE49-F238E27FC236}">
                <a16:creationId xmlns:a16="http://schemas.microsoft.com/office/drawing/2014/main" id="{70EF72C3-3686-F520-513D-163517170E16}"/>
              </a:ext>
            </a:extLst>
          </p:cNvPr>
          <p:cNvCxnSpPr/>
          <p:nvPr/>
        </p:nvCxnSpPr>
        <p:spPr>
          <a:xfrm flipV="1">
            <a:off x="1352550" y="3748422"/>
            <a:ext cx="0" cy="203806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128A248-7B37-915B-41CE-FF1B7F66D433}"/>
              </a:ext>
            </a:extLst>
          </p:cNvPr>
          <p:cNvCxnSpPr>
            <a:cxnSpLocks/>
          </p:cNvCxnSpPr>
          <p:nvPr/>
        </p:nvCxnSpPr>
        <p:spPr>
          <a:xfrm>
            <a:off x="1352550" y="5786487"/>
            <a:ext cx="2686050"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B8E1DB7-315C-66BD-AB32-3C7371C44FFA}"/>
              </a:ext>
            </a:extLst>
          </p:cNvPr>
          <p:cNvSpPr txBox="1"/>
          <p:nvPr/>
        </p:nvSpPr>
        <p:spPr>
          <a:xfrm>
            <a:off x="127242" y="4598004"/>
            <a:ext cx="1265275" cy="400110"/>
          </a:xfrm>
          <a:prstGeom prst="rect">
            <a:avLst/>
          </a:prstGeom>
          <a:noFill/>
        </p:spPr>
        <p:txBody>
          <a:bodyPr wrap="square" rtlCol="0">
            <a:spAutoFit/>
          </a:bodyPr>
          <a:lstStyle/>
          <a:p>
            <a:pPr algn="ctr"/>
            <a:r>
              <a:rPr kumimoji="1" lang="ja-JP" altLang="en-US" sz="2000" b="1" dirty="0">
                <a:solidFill>
                  <a:schemeClr val="accent1"/>
                </a:solidFill>
              </a:rPr>
              <a:t>膜閉塞度</a:t>
            </a:r>
            <a:endParaRPr kumimoji="1" lang="en-US" altLang="ja-JP" sz="2000" b="1" dirty="0">
              <a:solidFill>
                <a:schemeClr val="accent1"/>
              </a:solidFill>
            </a:endParaRPr>
          </a:p>
        </p:txBody>
      </p:sp>
      <p:sp>
        <p:nvSpPr>
          <p:cNvPr id="19" name="テキスト ボックス 18">
            <a:extLst>
              <a:ext uri="{FF2B5EF4-FFF2-40B4-BE49-F238E27FC236}">
                <a16:creationId xmlns:a16="http://schemas.microsoft.com/office/drawing/2014/main" id="{0A8C81A5-70F7-48D2-0609-791AF663649B}"/>
              </a:ext>
            </a:extLst>
          </p:cNvPr>
          <p:cNvSpPr txBox="1"/>
          <p:nvPr/>
        </p:nvSpPr>
        <p:spPr>
          <a:xfrm>
            <a:off x="5679281" y="5819460"/>
            <a:ext cx="1385887" cy="400110"/>
          </a:xfrm>
          <a:prstGeom prst="rect">
            <a:avLst/>
          </a:prstGeom>
          <a:noFill/>
        </p:spPr>
        <p:txBody>
          <a:bodyPr wrap="square" rtlCol="0">
            <a:spAutoFit/>
          </a:bodyPr>
          <a:lstStyle/>
          <a:p>
            <a:pPr algn="ctr"/>
            <a:r>
              <a:rPr kumimoji="1" lang="ja-JP" altLang="en-US" sz="2000" b="1" dirty="0">
                <a:solidFill>
                  <a:schemeClr val="accent1"/>
                </a:solidFill>
              </a:rPr>
              <a:t>膜閉塞度</a:t>
            </a:r>
            <a:endParaRPr kumimoji="1" lang="en-US" altLang="ja-JP" sz="2000" b="1" dirty="0">
              <a:solidFill>
                <a:schemeClr val="accent1"/>
              </a:solidFill>
            </a:endParaRPr>
          </a:p>
        </p:txBody>
      </p:sp>
      <p:cxnSp>
        <p:nvCxnSpPr>
          <p:cNvPr id="20" name="直線矢印コネクタ 19">
            <a:extLst>
              <a:ext uri="{FF2B5EF4-FFF2-40B4-BE49-F238E27FC236}">
                <a16:creationId xmlns:a16="http://schemas.microsoft.com/office/drawing/2014/main" id="{5F84ADFC-BDAD-374E-45E4-1468BB626FF6}"/>
              </a:ext>
            </a:extLst>
          </p:cNvPr>
          <p:cNvCxnSpPr/>
          <p:nvPr/>
        </p:nvCxnSpPr>
        <p:spPr>
          <a:xfrm flipV="1">
            <a:off x="5029200" y="3748422"/>
            <a:ext cx="0" cy="203806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4F9AB04-030A-D795-F17A-96E245C3811A}"/>
              </a:ext>
            </a:extLst>
          </p:cNvPr>
          <p:cNvCxnSpPr>
            <a:cxnSpLocks/>
          </p:cNvCxnSpPr>
          <p:nvPr/>
        </p:nvCxnSpPr>
        <p:spPr>
          <a:xfrm>
            <a:off x="5029200" y="5786487"/>
            <a:ext cx="2686050"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FCCA974-7B0F-1E83-71A8-713AFEEB17E8}"/>
              </a:ext>
            </a:extLst>
          </p:cNvPr>
          <p:cNvSpPr txBox="1"/>
          <p:nvPr/>
        </p:nvSpPr>
        <p:spPr>
          <a:xfrm>
            <a:off x="4151034" y="4591975"/>
            <a:ext cx="878166" cy="400110"/>
          </a:xfrm>
          <a:prstGeom prst="rect">
            <a:avLst/>
          </a:prstGeom>
          <a:noFill/>
        </p:spPr>
        <p:txBody>
          <a:bodyPr wrap="square" rtlCol="0">
            <a:spAutoFit/>
          </a:bodyPr>
          <a:lstStyle/>
          <a:p>
            <a:pPr algn="ctr"/>
            <a:r>
              <a:rPr kumimoji="1" lang="ja-JP" altLang="en-US" sz="2000" b="1" dirty="0">
                <a:solidFill>
                  <a:schemeClr val="accent1"/>
                </a:solidFill>
              </a:rPr>
              <a:t>水質</a:t>
            </a:r>
            <a:endParaRPr kumimoji="1" lang="en-US" altLang="ja-JP" sz="2000" b="1" dirty="0">
              <a:solidFill>
                <a:schemeClr val="accent1"/>
              </a:solidFill>
            </a:endParaRPr>
          </a:p>
        </p:txBody>
      </p:sp>
      <p:sp>
        <p:nvSpPr>
          <p:cNvPr id="23" name="テキスト ボックス 22">
            <a:extLst>
              <a:ext uri="{FF2B5EF4-FFF2-40B4-BE49-F238E27FC236}">
                <a16:creationId xmlns:a16="http://schemas.microsoft.com/office/drawing/2014/main" id="{F5AC915D-211A-834A-9C7D-E9B1A2FB94ED}"/>
              </a:ext>
            </a:extLst>
          </p:cNvPr>
          <p:cNvSpPr txBox="1"/>
          <p:nvPr/>
        </p:nvSpPr>
        <p:spPr>
          <a:xfrm>
            <a:off x="9908382" y="5819460"/>
            <a:ext cx="1385887" cy="400110"/>
          </a:xfrm>
          <a:prstGeom prst="rect">
            <a:avLst/>
          </a:prstGeom>
          <a:noFill/>
        </p:spPr>
        <p:txBody>
          <a:bodyPr wrap="square" rtlCol="0">
            <a:spAutoFit/>
          </a:bodyPr>
          <a:lstStyle/>
          <a:p>
            <a:pPr algn="ctr"/>
            <a:r>
              <a:rPr kumimoji="1" lang="ja-JP" altLang="en-US" sz="2000" b="1" dirty="0">
                <a:solidFill>
                  <a:schemeClr val="accent1"/>
                </a:solidFill>
              </a:rPr>
              <a:t>薬品</a:t>
            </a:r>
            <a:endParaRPr kumimoji="1" lang="en-US" altLang="ja-JP" sz="2000" b="1" dirty="0">
              <a:solidFill>
                <a:schemeClr val="accent1"/>
              </a:solidFill>
            </a:endParaRPr>
          </a:p>
        </p:txBody>
      </p:sp>
      <p:cxnSp>
        <p:nvCxnSpPr>
          <p:cNvPr id="24" name="直線矢印コネクタ 23">
            <a:extLst>
              <a:ext uri="{FF2B5EF4-FFF2-40B4-BE49-F238E27FC236}">
                <a16:creationId xmlns:a16="http://schemas.microsoft.com/office/drawing/2014/main" id="{F2118945-6C68-83CF-1097-DE68737011AD}"/>
              </a:ext>
            </a:extLst>
          </p:cNvPr>
          <p:cNvCxnSpPr/>
          <p:nvPr/>
        </p:nvCxnSpPr>
        <p:spPr>
          <a:xfrm flipV="1">
            <a:off x="9258300" y="3781395"/>
            <a:ext cx="0" cy="203806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701B2DA-E9CD-81E5-E3A9-EAFDE0630896}"/>
              </a:ext>
            </a:extLst>
          </p:cNvPr>
          <p:cNvCxnSpPr>
            <a:cxnSpLocks/>
          </p:cNvCxnSpPr>
          <p:nvPr/>
        </p:nvCxnSpPr>
        <p:spPr>
          <a:xfrm>
            <a:off x="9258300" y="5819460"/>
            <a:ext cx="2686050"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4BF0C2D-AFE1-F6F4-F707-96F738FB606E}"/>
              </a:ext>
            </a:extLst>
          </p:cNvPr>
          <p:cNvSpPr txBox="1"/>
          <p:nvPr/>
        </p:nvSpPr>
        <p:spPr>
          <a:xfrm>
            <a:off x="8380134" y="4624948"/>
            <a:ext cx="878166" cy="400110"/>
          </a:xfrm>
          <a:prstGeom prst="rect">
            <a:avLst/>
          </a:prstGeom>
          <a:noFill/>
        </p:spPr>
        <p:txBody>
          <a:bodyPr wrap="square" rtlCol="0">
            <a:spAutoFit/>
          </a:bodyPr>
          <a:lstStyle/>
          <a:p>
            <a:pPr algn="ctr"/>
            <a:r>
              <a:rPr kumimoji="1" lang="ja-JP" altLang="en-US" sz="2000" b="1" dirty="0">
                <a:solidFill>
                  <a:schemeClr val="accent1"/>
                </a:solidFill>
              </a:rPr>
              <a:t>水質</a:t>
            </a:r>
            <a:endParaRPr kumimoji="1" lang="en-US" altLang="ja-JP" sz="2000" b="1" dirty="0">
              <a:solidFill>
                <a:schemeClr val="accent1"/>
              </a:solidFill>
            </a:endParaRPr>
          </a:p>
        </p:txBody>
      </p:sp>
      <p:cxnSp>
        <p:nvCxnSpPr>
          <p:cNvPr id="29" name="直線コネクタ 28">
            <a:extLst>
              <a:ext uri="{FF2B5EF4-FFF2-40B4-BE49-F238E27FC236}">
                <a16:creationId xmlns:a16="http://schemas.microsoft.com/office/drawing/2014/main" id="{2B7F8EF2-0874-9A25-1AB0-5B0BF2C9E805}"/>
              </a:ext>
            </a:extLst>
          </p:cNvPr>
          <p:cNvCxnSpPr>
            <a:cxnSpLocks/>
          </p:cNvCxnSpPr>
          <p:nvPr/>
        </p:nvCxnSpPr>
        <p:spPr>
          <a:xfrm flipV="1">
            <a:off x="5051225" y="4057650"/>
            <a:ext cx="2350295" cy="172883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矢印: 右 36">
            <a:extLst>
              <a:ext uri="{FF2B5EF4-FFF2-40B4-BE49-F238E27FC236}">
                <a16:creationId xmlns:a16="http://schemas.microsoft.com/office/drawing/2014/main" id="{663C886B-7D49-1202-EB1D-02210C473747}"/>
              </a:ext>
            </a:extLst>
          </p:cNvPr>
          <p:cNvSpPr/>
          <p:nvPr/>
        </p:nvSpPr>
        <p:spPr>
          <a:xfrm>
            <a:off x="7896232" y="4662529"/>
            <a:ext cx="483901" cy="35791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F8A0FFC7-199D-47A4-AA37-62F3699F9C28}"/>
              </a:ext>
            </a:extLst>
          </p:cNvPr>
          <p:cNvSpPr/>
          <p:nvPr/>
        </p:nvSpPr>
        <p:spPr>
          <a:xfrm>
            <a:off x="2708791" y="1847142"/>
            <a:ext cx="193956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水質予測モデル</a:t>
            </a:r>
            <a:endParaRPr kumimoji="1" lang="en-US" altLang="ja-JP" b="1" dirty="0">
              <a:solidFill>
                <a:schemeClr val="bg1"/>
              </a:solidFill>
            </a:endParaRPr>
          </a:p>
        </p:txBody>
      </p:sp>
      <p:sp>
        <p:nvSpPr>
          <p:cNvPr id="39" name="正方形/長方形 38">
            <a:extLst>
              <a:ext uri="{FF2B5EF4-FFF2-40B4-BE49-F238E27FC236}">
                <a16:creationId xmlns:a16="http://schemas.microsoft.com/office/drawing/2014/main" id="{039D0F52-0A01-2AEC-4634-56D5DBBFE248}"/>
              </a:ext>
            </a:extLst>
          </p:cNvPr>
          <p:cNvSpPr/>
          <p:nvPr/>
        </p:nvSpPr>
        <p:spPr>
          <a:xfrm>
            <a:off x="2708791" y="2527274"/>
            <a:ext cx="193956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膜閉塞モデル</a:t>
            </a:r>
            <a:endParaRPr kumimoji="1" lang="en-US" altLang="ja-JP" b="1" dirty="0">
              <a:solidFill>
                <a:schemeClr val="bg1"/>
              </a:solidFill>
            </a:endParaRPr>
          </a:p>
        </p:txBody>
      </p:sp>
      <p:sp>
        <p:nvSpPr>
          <p:cNvPr id="40" name="正方形/長方形 39">
            <a:extLst>
              <a:ext uri="{FF2B5EF4-FFF2-40B4-BE49-F238E27FC236}">
                <a16:creationId xmlns:a16="http://schemas.microsoft.com/office/drawing/2014/main" id="{8ABBF266-FFF0-D2B2-F891-E20C242F019D}"/>
              </a:ext>
            </a:extLst>
          </p:cNvPr>
          <p:cNvSpPr/>
          <p:nvPr/>
        </p:nvSpPr>
        <p:spPr>
          <a:xfrm>
            <a:off x="6805937" y="2165993"/>
            <a:ext cx="1939570"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1</a:t>
            </a:r>
            <a:r>
              <a:rPr kumimoji="1" lang="ja-JP" altLang="en-US" b="1" dirty="0">
                <a:solidFill>
                  <a:schemeClr val="bg1"/>
                </a:solidFill>
              </a:rPr>
              <a:t>週間 最適化</a:t>
            </a:r>
            <a:endParaRPr kumimoji="1" lang="en-US" altLang="ja-JP" b="1" dirty="0">
              <a:solidFill>
                <a:schemeClr val="bg1"/>
              </a:solidFill>
            </a:endParaRPr>
          </a:p>
        </p:txBody>
      </p:sp>
      <p:sp>
        <p:nvSpPr>
          <p:cNvPr id="41" name="正方形/長方形 40">
            <a:extLst>
              <a:ext uri="{FF2B5EF4-FFF2-40B4-BE49-F238E27FC236}">
                <a16:creationId xmlns:a16="http://schemas.microsoft.com/office/drawing/2014/main" id="{A52C7331-233F-7C83-39A0-3DB77B1BA161}"/>
              </a:ext>
            </a:extLst>
          </p:cNvPr>
          <p:cNvSpPr/>
          <p:nvPr/>
        </p:nvSpPr>
        <p:spPr>
          <a:xfrm>
            <a:off x="8976948" y="2165993"/>
            <a:ext cx="3087810"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1</a:t>
            </a:r>
            <a:r>
              <a:rPr kumimoji="1" lang="ja-JP" altLang="en-US" b="1" dirty="0">
                <a:solidFill>
                  <a:schemeClr val="bg1"/>
                </a:solidFill>
              </a:rPr>
              <a:t>か月間 最適化＆効果試算</a:t>
            </a:r>
            <a:endParaRPr kumimoji="1" lang="en-US" altLang="ja-JP" b="1" dirty="0">
              <a:solidFill>
                <a:schemeClr val="bg1"/>
              </a:solidFill>
            </a:endParaRPr>
          </a:p>
        </p:txBody>
      </p:sp>
      <p:sp>
        <p:nvSpPr>
          <p:cNvPr id="42" name="正方形/長方形 41">
            <a:extLst>
              <a:ext uri="{FF2B5EF4-FFF2-40B4-BE49-F238E27FC236}">
                <a16:creationId xmlns:a16="http://schemas.microsoft.com/office/drawing/2014/main" id="{58738BB8-83F1-5C40-A26C-B2F6D1DE5B3D}"/>
              </a:ext>
            </a:extLst>
          </p:cNvPr>
          <p:cNvSpPr/>
          <p:nvPr/>
        </p:nvSpPr>
        <p:spPr>
          <a:xfrm>
            <a:off x="366198" y="2165993"/>
            <a:ext cx="1939569"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運転実績データ</a:t>
            </a:r>
            <a:endParaRPr kumimoji="1" lang="en-US" altLang="ja-JP" b="1" dirty="0">
              <a:solidFill>
                <a:schemeClr val="bg1"/>
              </a:solidFill>
            </a:endParaRPr>
          </a:p>
        </p:txBody>
      </p:sp>
      <p:sp>
        <p:nvSpPr>
          <p:cNvPr id="43" name="正方形/長方形 42">
            <a:extLst>
              <a:ext uri="{FF2B5EF4-FFF2-40B4-BE49-F238E27FC236}">
                <a16:creationId xmlns:a16="http://schemas.microsoft.com/office/drawing/2014/main" id="{C1A24CB0-1D76-5CED-D875-BF09EB5C2A10}"/>
              </a:ext>
            </a:extLst>
          </p:cNvPr>
          <p:cNvSpPr/>
          <p:nvPr/>
        </p:nvSpPr>
        <p:spPr>
          <a:xfrm>
            <a:off x="5103072" y="2165993"/>
            <a:ext cx="1557386"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最適化モデル</a:t>
            </a:r>
            <a:endParaRPr kumimoji="1" lang="en-US" altLang="ja-JP" b="1" dirty="0">
              <a:solidFill>
                <a:schemeClr val="bg1"/>
              </a:solidFill>
            </a:endParaRPr>
          </a:p>
        </p:txBody>
      </p:sp>
      <p:sp>
        <p:nvSpPr>
          <p:cNvPr id="45" name="テキスト ボックス 44">
            <a:extLst>
              <a:ext uri="{FF2B5EF4-FFF2-40B4-BE49-F238E27FC236}">
                <a16:creationId xmlns:a16="http://schemas.microsoft.com/office/drawing/2014/main" id="{DD25A307-1034-5D3E-AEE1-690A3C116311}"/>
              </a:ext>
            </a:extLst>
          </p:cNvPr>
          <p:cNvSpPr txBox="1"/>
          <p:nvPr/>
        </p:nvSpPr>
        <p:spPr>
          <a:xfrm>
            <a:off x="10162242" y="4591975"/>
            <a:ext cx="878166" cy="400110"/>
          </a:xfrm>
          <a:prstGeom prst="rect">
            <a:avLst/>
          </a:prstGeom>
          <a:noFill/>
        </p:spPr>
        <p:txBody>
          <a:bodyPr wrap="square" rtlCol="0">
            <a:spAutoFit/>
          </a:bodyPr>
          <a:lstStyle/>
          <a:p>
            <a:pPr algn="ctr"/>
            <a:r>
              <a:rPr kumimoji="1" lang="ja-JP" altLang="en-US" sz="2000" b="1" dirty="0">
                <a:solidFill>
                  <a:schemeClr val="accent1"/>
                </a:solidFill>
              </a:rPr>
              <a:t>？</a:t>
            </a:r>
            <a:endParaRPr kumimoji="1" lang="en-US" altLang="ja-JP" sz="2000" b="1" dirty="0">
              <a:solidFill>
                <a:schemeClr val="accent1"/>
              </a:solidFill>
            </a:endParaRPr>
          </a:p>
        </p:txBody>
      </p:sp>
      <p:sp>
        <p:nvSpPr>
          <p:cNvPr id="46" name="円弧 45">
            <a:extLst>
              <a:ext uri="{FF2B5EF4-FFF2-40B4-BE49-F238E27FC236}">
                <a16:creationId xmlns:a16="http://schemas.microsoft.com/office/drawing/2014/main" id="{3ACE2857-97BF-8F29-A605-0697618506ED}"/>
              </a:ext>
            </a:extLst>
          </p:cNvPr>
          <p:cNvSpPr/>
          <p:nvPr/>
        </p:nvSpPr>
        <p:spPr>
          <a:xfrm flipH="1" flipV="1">
            <a:off x="1523100" y="3307655"/>
            <a:ext cx="3517113" cy="2243409"/>
          </a:xfrm>
          <a:prstGeom prst="arc">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44F466C-4C6F-1CC9-1469-5B4FBAC3B1FA}"/>
              </a:ext>
            </a:extLst>
          </p:cNvPr>
          <p:cNvSpPr txBox="1"/>
          <p:nvPr/>
        </p:nvSpPr>
        <p:spPr>
          <a:xfrm>
            <a:off x="10248901" y="2654528"/>
            <a:ext cx="1758880" cy="400110"/>
          </a:xfrm>
          <a:prstGeom prst="rect">
            <a:avLst/>
          </a:prstGeom>
          <a:noFill/>
        </p:spPr>
        <p:txBody>
          <a:bodyPr wrap="square" rtlCol="0">
            <a:spAutoFit/>
          </a:bodyPr>
          <a:lstStyle/>
          <a:p>
            <a:pPr algn="ctr"/>
            <a:r>
              <a:rPr kumimoji="1" lang="ja-JP" altLang="en-US" sz="2000" b="1" dirty="0">
                <a:solidFill>
                  <a:schemeClr val="accent1"/>
                </a:solidFill>
              </a:rPr>
              <a:t>机上</a:t>
            </a:r>
            <a:r>
              <a:rPr kumimoji="1" lang="en-US" altLang="ja-JP" sz="2000" b="1" dirty="0">
                <a:solidFill>
                  <a:schemeClr val="accent1"/>
                </a:solidFill>
              </a:rPr>
              <a:t>FS</a:t>
            </a:r>
            <a:r>
              <a:rPr kumimoji="1" lang="ja-JP" altLang="en-US" sz="2000" b="1" dirty="0">
                <a:solidFill>
                  <a:schemeClr val="accent1"/>
                </a:solidFill>
              </a:rPr>
              <a:t>の流れ</a:t>
            </a:r>
            <a:endParaRPr kumimoji="1" lang="en-US" altLang="ja-JP" sz="2000" b="1" dirty="0">
              <a:solidFill>
                <a:schemeClr val="accent1"/>
              </a:solidFill>
            </a:endParaRPr>
          </a:p>
        </p:txBody>
      </p:sp>
    </p:spTree>
    <p:extLst>
      <p:ext uri="{BB962C8B-B14F-4D97-AF65-F5344CB8AC3E}">
        <p14:creationId xmlns:p14="http://schemas.microsoft.com/office/powerpoint/2010/main" val="1571903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43</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7EB4AE0-B768-9AAE-DF21-07CE291077CD}"/>
              </a:ext>
            </a:extLst>
          </p:cNvPr>
          <p:cNvSpPr/>
          <p:nvPr/>
        </p:nvSpPr>
        <p:spPr>
          <a:xfrm>
            <a:off x="116114" y="6170224"/>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578E07B0-052C-FCF0-2F3B-E107A2948582}"/>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0481F69D-8376-C4F5-1409-96017F79CBAE}"/>
              </a:ext>
            </a:extLst>
          </p:cNvPr>
          <p:cNvSpPr>
            <a:spLocks noGrp="1"/>
          </p:cNvSpPr>
          <p:nvPr>
            <p:ph type="body" sz="quarter" idx="11"/>
          </p:nvPr>
        </p:nvSpPr>
        <p:spPr>
          <a:xfrm>
            <a:off x="517055" y="953739"/>
            <a:ext cx="11341887" cy="539860"/>
          </a:xfrm>
        </p:spPr>
        <p:txBody>
          <a:bodyPr/>
          <a:lstStyle/>
          <a:p>
            <a:r>
              <a:rPr kumimoji="1" lang="en-US" altLang="ja-JP" b="0" dirty="0"/>
              <a:t>We use the Multiple Linear Regression Model and the following variables:</a:t>
            </a:r>
            <a:endParaRPr lang="en-US" altLang="ja-JP" dirty="0">
              <a:solidFill>
                <a:prstClr val="black"/>
              </a:solidFill>
              <a:latin typeface="Arial"/>
              <a:ea typeface="Meiryo UI"/>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kumimoji="1" lang="en-US" altLang="ja-JP" b="1" i="0" u="none" strike="noStrike" kern="1200" cap="none" spc="0" normalizeH="0" baseline="0" noProof="0" dirty="0">
              <a:ln>
                <a:noFill/>
              </a:ln>
              <a:solidFill>
                <a:prstClr val="black"/>
              </a:solidFill>
              <a:effectLst/>
              <a:uLnTx/>
              <a:uFillTx/>
              <a:latin typeface="Arial"/>
              <a:ea typeface="Meiryo UI"/>
              <a:cs typeface="+mn-cs"/>
            </a:endParaRPr>
          </a:p>
          <a:p>
            <a:pPr marL="0" indent="0">
              <a:buNone/>
            </a:pPr>
            <a:endParaRPr kumimoji="1" lang="en-US" altLang="ja-JP" dirty="0"/>
          </a:p>
          <a:p>
            <a:endParaRPr kumimoji="1" lang="en-US" altLang="ja-JP" dirty="0"/>
          </a:p>
          <a:p>
            <a:endParaRPr kumimoji="1" lang="ja-JP" altLang="en-US" dirty="0"/>
          </a:p>
        </p:txBody>
      </p:sp>
      <p:graphicFrame>
        <p:nvGraphicFramePr>
          <p:cNvPr id="7" name="表 6">
            <a:extLst>
              <a:ext uri="{FF2B5EF4-FFF2-40B4-BE49-F238E27FC236}">
                <a16:creationId xmlns:a16="http://schemas.microsoft.com/office/drawing/2014/main" id="{2435E577-A1CF-F172-DC6E-F6809D7167FA}"/>
              </a:ext>
            </a:extLst>
          </p:cNvPr>
          <p:cNvGraphicFramePr>
            <a:graphicFrameLocks noGrp="1"/>
          </p:cNvGraphicFramePr>
          <p:nvPr>
            <p:extLst>
              <p:ext uri="{D42A27DB-BD31-4B8C-83A1-F6EECF244321}">
                <p14:modId xmlns:p14="http://schemas.microsoft.com/office/powerpoint/2010/main" val="510170409"/>
              </p:ext>
            </p:extLst>
          </p:nvPr>
        </p:nvGraphicFramePr>
        <p:xfrm>
          <a:off x="571983" y="1461178"/>
          <a:ext cx="11213618" cy="4913610"/>
        </p:xfrm>
        <a:graphic>
          <a:graphicData uri="http://schemas.openxmlformats.org/drawingml/2006/table">
            <a:tbl>
              <a:tblPr firstRow="1" firstCol="1" bandRow="1">
                <a:tableStyleId>{5C22544A-7EE6-4342-B048-85BDC9FD1C3A}</a:tableStyleId>
              </a:tblPr>
              <a:tblGrid>
                <a:gridCol w="2950150">
                  <a:extLst>
                    <a:ext uri="{9D8B030D-6E8A-4147-A177-3AD203B41FA5}">
                      <a16:colId xmlns:a16="http://schemas.microsoft.com/office/drawing/2014/main" val="1842417525"/>
                    </a:ext>
                  </a:extLst>
                </a:gridCol>
                <a:gridCol w="2065867">
                  <a:extLst>
                    <a:ext uri="{9D8B030D-6E8A-4147-A177-3AD203B41FA5}">
                      <a16:colId xmlns:a16="http://schemas.microsoft.com/office/drawing/2014/main" val="3728738070"/>
                    </a:ext>
                  </a:extLst>
                </a:gridCol>
                <a:gridCol w="2065867">
                  <a:extLst>
                    <a:ext uri="{9D8B030D-6E8A-4147-A177-3AD203B41FA5}">
                      <a16:colId xmlns:a16="http://schemas.microsoft.com/office/drawing/2014/main" val="2861237401"/>
                    </a:ext>
                  </a:extLst>
                </a:gridCol>
                <a:gridCol w="2065867">
                  <a:extLst>
                    <a:ext uri="{9D8B030D-6E8A-4147-A177-3AD203B41FA5}">
                      <a16:colId xmlns:a16="http://schemas.microsoft.com/office/drawing/2014/main" val="879426180"/>
                    </a:ext>
                  </a:extLst>
                </a:gridCol>
                <a:gridCol w="2065867">
                  <a:extLst>
                    <a:ext uri="{9D8B030D-6E8A-4147-A177-3AD203B41FA5}">
                      <a16:colId xmlns:a16="http://schemas.microsoft.com/office/drawing/2014/main" val="2624475839"/>
                    </a:ext>
                  </a:extLst>
                </a:gridCol>
              </a:tblGrid>
              <a:tr h="439545">
                <a:tc>
                  <a:txBody>
                    <a:bodyPr/>
                    <a:lstStyle/>
                    <a:p>
                      <a:pPr algn="ctr">
                        <a:spcAft>
                          <a:spcPts val="600"/>
                        </a:spcAft>
                      </a:pPr>
                      <a:r>
                        <a:rPr lang="en-US" altLang="ja-JP" sz="1800" b="1" dirty="0">
                          <a:solidFill>
                            <a:srgbClr val="FFFFFF"/>
                          </a:solidFill>
                          <a:effectLst/>
                        </a:rPr>
                        <a:t>Target number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①</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②</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③</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④</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1092412"/>
                  </a:ext>
                </a:extLst>
              </a:tr>
              <a:tr h="616449">
                <a:tc>
                  <a:txBody>
                    <a:bodyPr/>
                    <a:lstStyle/>
                    <a:p>
                      <a:pPr algn="ctr">
                        <a:spcAft>
                          <a:spcPts val="600"/>
                        </a:spcAft>
                      </a:pP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lToBr w="12700" cap="flat" cmpd="sng" algn="ctr">
                      <a:solidFill>
                        <a:schemeClr val="bg1"/>
                      </a:solidFill>
                      <a:prstDash val="solid"/>
                      <a:round/>
                      <a:headEnd type="none" w="med" len="med"/>
                      <a:tailEnd type="none" w="med" len="med"/>
                    </a:lnTlToBr>
                  </a:tcPr>
                </a:tc>
                <a:tc>
                  <a:txBody>
                    <a:bodyPr/>
                    <a:lstStyle/>
                    <a:p>
                      <a:pPr algn="ctr">
                        <a:spcAft>
                          <a:spcPts val="600"/>
                        </a:spcAft>
                      </a:pPr>
                      <a:r>
                        <a:rPr lang="en-US" sz="1800" b="1" dirty="0">
                          <a:solidFill>
                            <a:srgbClr val="FFFFFF"/>
                          </a:solidFill>
                          <a:effectLst/>
                        </a:rPr>
                        <a:t>Stage1</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Stage2</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Stage3 </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Permeate</a:t>
                      </a:r>
                      <a:br>
                        <a:rPr lang="en-US" sz="1800" b="1" dirty="0">
                          <a:solidFill>
                            <a:srgbClr val="FFFFFF"/>
                          </a:solidFill>
                          <a:effectLst/>
                        </a:rPr>
                      </a:br>
                      <a:r>
                        <a:rPr lang="en-US" sz="1800" b="1" dirty="0">
                          <a:solidFill>
                            <a:srgbClr val="FFFFFF"/>
                          </a:solidFill>
                          <a:effectLst/>
                        </a:rPr>
                        <a:t>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extLst>
                  <a:ext uri="{0D108BD9-81ED-4DB2-BD59-A6C34878D82A}">
                    <a16:rowId xmlns:a16="http://schemas.microsoft.com/office/drawing/2014/main" val="3449905667"/>
                  </a:ext>
                </a:extLst>
              </a:tr>
              <a:tr h="321468">
                <a:tc>
                  <a:txBody>
                    <a:bodyPr/>
                    <a:lstStyle/>
                    <a:p>
                      <a:pPr>
                        <a:spcAft>
                          <a:spcPts val="600"/>
                        </a:spcAft>
                      </a:pPr>
                      <a:r>
                        <a:rPr lang="en-US" sz="1600" dirty="0">
                          <a:effectLst/>
                        </a:rPr>
                        <a:t>RO Stage 1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0137288"/>
                  </a:ext>
                </a:extLst>
              </a:tr>
              <a:tr h="321468">
                <a:tc>
                  <a:txBody>
                    <a:bodyPr/>
                    <a:lstStyle/>
                    <a:p>
                      <a:pPr>
                        <a:spcAft>
                          <a:spcPts val="600"/>
                        </a:spcAft>
                      </a:pPr>
                      <a:r>
                        <a:rPr lang="en-US" sz="1600" dirty="0">
                          <a:effectLst/>
                        </a:rPr>
                        <a:t>RO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106337"/>
                  </a:ext>
                </a:extLst>
              </a:tr>
              <a:tr h="321468">
                <a:tc>
                  <a:txBody>
                    <a:bodyPr/>
                    <a:lstStyle/>
                    <a:p>
                      <a:pPr>
                        <a:spcAft>
                          <a:spcPts val="600"/>
                        </a:spcAft>
                      </a:pPr>
                      <a:r>
                        <a:rPr lang="en-US" sz="1600" dirty="0">
                          <a:effectLst/>
                        </a:rPr>
                        <a:t>RO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6525232"/>
                  </a:ext>
                </a:extLst>
              </a:tr>
              <a:tr h="321468">
                <a:tc>
                  <a:txBody>
                    <a:bodyPr/>
                    <a:lstStyle/>
                    <a:p>
                      <a:pPr>
                        <a:spcAft>
                          <a:spcPts val="600"/>
                        </a:spcAft>
                      </a:pPr>
                      <a:r>
                        <a:rPr lang="en-US" sz="1600" dirty="0">
                          <a:effectLst/>
                        </a:rPr>
                        <a:t>RO Feed Temperature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44776745"/>
                  </a:ext>
                </a:extLst>
              </a:tr>
              <a:tr h="321468">
                <a:tc>
                  <a:txBody>
                    <a:bodyPr/>
                    <a:lstStyle/>
                    <a:p>
                      <a:pPr>
                        <a:spcAft>
                          <a:spcPts val="600"/>
                        </a:spcAft>
                      </a:pPr>
                      <a:r>
                        <a:rPr lang="en-US" sz="1600" dirty="0">
                          <a:effectLst/>
                        </a:rPr>
                        <a:t>RO Feed pH</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37702766"/>
                  </a:ext>
                </a:extLst>
              </a:tr>
              <a:tr h="321468">
                <a:tc>
                  <a:txBody>
                    <a:bodyPr/>
                    <a:lstStyle/>
                    <a:p>
                      <a:pPr>
                        <a:spcAft>
                          <a:spcPts val="600"/>
                        </a:spcAft>
                      </a:pPr>
                      <a:r>
                        <a:rPr lang="en-US" sz="1600" dirty="0">
                          <a:effectLst/>
                        </a:rPr>
                        <a:t>UF Filtrate Total Chlorine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87009871"/>
                  </a:ext>
                </a:extLst>
              </a:tr>
              <a:tr h="321468">
                <a:tc>
                  <a:txBody>
                    <a:bodyPr/>
                    <a:lstStyle/>
                    <a:p>
                      <a:pPr>
                        <a:spcAft>
                          <a:spcPts val="600"/>
                        </a:spcAft>
                      </a:pPr>
                      <a:r>
                        <a:rPr lang="en-US" sz="1600" dirty="0">
                          <a:effectLst/>
                        </a:rPr>
                        <a:t>RO Stage 2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13113863"/>
                  </a:ext>
                </a:extLst>
              </a:tr>
              <a:tr h="321468">
                <a:tc>
                  <a:txBody>
                    <a:bodyPr/>
                    <a:lstStyle/>
                    <a:p>
                      <a:pPr>
                        <a:spcAft>
                          <a:spcPts val="600"/>
                        </a:spcAft>
                      </a:pPr>
                      <a:r>
                        <a:rPr lang="en-US" sz="1600" dirty="0">
                          <a:effectLst/>
                        </a:rPr>
                        <a:t>RO Stage 2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91790439"/>
                  </a:ext>
                </a:extLst>
              </a:tr>
              <a:tr h="321468">
                <a:tc>
                  <a:txBody>
                    <a:bodyPr/>
                    <a:lstStyle/>
                    <a:p>
                      <a:pPr>
                        <a:spcAft>
                          <a:spcPts val="600"/>
                        </a:spcAft>
                      </a:pPr>
                      <a:r>
                        <a:rPr lang="en-US" sz="1600" dirty="0">
                          <a:effectLst/>
                        </a:rPr>
                        <a:t>RO Stage 3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01414773"/>
                  </a:ext>
                </a:extLst>
              </a:tr>
              <a:tr h="321468">
                <a:tc>
                  <a:txBody>
                    <a:bodyPr/>
                    <a:lstStyle/>
                    <a:p>
                      <a:pPr>
                        <a:spcAft>
                          <a:spcPts val="600"/>
                        </a:spcAft>
                      </a:pPr>
                      <a:r>
                        <a:rPr lang="en-US" sz="1600" dirty="0">
                          <a:effectLst/>
                        </a:rPr>
                        <a:t>RO Stage 3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15784485"/>
                  </a:ext>
                </a:extLst>
              </a:tr>
              <a:tr h="321468">
                <a:tc>
                  <a:txBody>
                    <a:bodyPr/>
                    <a:lstStyle/>
                    <a:p>
                      <a:pPr>
                        <a:spcAft>
                          <a:spcPts val="600"/>
                        </a:spcAft>
                      </a:pPr>
                      <a:r>
                        <a:rPr lang="en-US" sz="1600" dirty="0">
                          <a:effectLst/>
                        </a:rPr>
                        <a:t>RO Stage 3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65500537"/>
                  </a:ext>
                </a:extLst>
              </a:tr>
              <a:tr h="321468">
                <a:tc>
                  <a:txBody>
                    <a:bodyPr/>
                    <a:lstStyle/>
                    <a:p>
                      <a:pPr>
                        <a:spcAft>
                          <a:spcPts val="600"/>
                        </a:spcAft>
                      </a:pPr>
                      <a:r>
                        <a:rPr lang="en-US" sz="1600" dirty="0">
                          <a:effectLst/>
                        </a:rPr>
                        <a:t>RO Feed TOC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98919107"/>
                  </a:ext>
                </a:extLst>
              </a:tr>
            </a:tbl>
          </a:graphicData>
        </a:graphic>
      </p:graphicFrame>
      <p:sp>
        <p:nvSpPr>
          <p:cNvPr id="12" name="タイトル 4">
            <a:extLst>
              <a:ext uri="{FF2B5EF4-FFF2-40B4-BE49-F238E27FC236}">
                <a16:creationId xmlns:a16="http://schemas.microsoft.com/office/drawing/2014/main" id="{91D887A3-9470-8A15-F37B-8179B1DF1EF1}"/>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Water Quality Model Details</a:t>
            </a:r>
            <a:endParaRPr lang="ja-JP" altLang="en-US" dirty="0"/>
          </a:p>
        </p:txBody>
      </p:sp>
      <p:sp>
        <p:nvSpPr>
          <p:cNvPr id="13" name="テキスト ボックス 12">
            <a:extLst>
              <a:ext uri="{FF2B5EF4-FFF2-40B4-BE49-F238E27FC236}">
                <a16:creationId xmlns:a16="http://schemas.microsoft.com/office/drawing/2014/main" id="{AE20B9ED-5E5D-916D-2B65-D7029ECDF07B}"/>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2" name="テキスト ボックス 1">
            <a:extLst>
              <a:ext uri="{FF2B5EF4-FFF2-40B4-BE49-F238E27FC236}">
                <a16:creationId xmlns:a16="http://schemas.microsoft.com/office/drawing/2014/main" id="{86DD0AAF-B125-2F1F-375F-2CD217AA827E}"/>
              </a:ext>
            </a:extLst>
          </p:cNvPr>
          <p:cNvSpPr txBox="1"/>
          <p:nvPr/>
        </p:nvSpPr>
        <p:spPr>
          <a:xfrm>
            <a:off x="517055" y="6434223"/>
            <a:ext cx="5079339" cy="369332"/>
          </a:xfrm>
          <a:prstGeom prst="rect">
            <a:avLst/>
          </a:prstGeom>
          <a:noFill/>
        </p:spPr>
        <p:txBody>
          <a:bodyPr wrap="none" rtlCol="0">
            <a:spAutoFit/>
          </a:bodyPr>
          <a:lstStyle/>
          <a:p>
            <a:r>
              <a:rPr kumimoji="1" lang="en-US" altLang="ja-JP" dirty="0"/>
              <a:t>EC = Electric Conductivity,  	</a:t>
            </a:r>
            <a:r>
              <a:rPr lang="en-US" altLang="ja-JP" sz="1800" dirty="0">
                <a:effectLst/>
              </a:rPr>
              <a:t>*Calculation Tag</a:t>
            </a:r>
            <a:endParaRPr kumimoji="1" lang="ja-JP" altLang="en-US" dirty="0"/>
          </a:p>
        </p:txBody>
      </p:sp>
      <p:grpSp>
        <p:nvGrpSpPr>
          <p:cNvPr id="29" name="グループ化 28">
            <a:extLst>
              <a:ext uri="{FF2B5EF4-FFF2-40B4-BE49-F238E27FC236}">
                <a16:creationId xmlns:a16="http://schemas.microsoft.com/office/drawing/2014/main" id="{7D839818-6968-BA96-5C57-CBBDB60ED68B}"/>
              </a:ext>
            </a:extLst>
          </p:cNvPr>
          <p:cNvGrpSpPr/>
          <p:nvPr/>
        </p:nvGrpSpPr>
        <p:grpSpPr>
          <a:xfrm>
            <a:off x="3660223" y="5185823"/>
            <a:ext cx="3930850" cy="1070536"/>
            <a:chOff x="3863424" y="5430105"/>
            <a:chExt cx="3953119" cy="1086778"/>
          </a:xfrm>
        </p:grpSpPr>
        <p:sp>
          <p:nvSpPr>
            <p:cNvPr id="30" name="正方形/長方形 29">
              <a:extLst>
                <a:ext uri="{FF2B5EF4-FFF2-40B4-BE49-F238E27FC236}">
                  <a16:creationId xmlns:a16="http://schemas.microsoft.com/office/drawing/2014/main" id="{54D88A8C-07A7-850C-2E4F-09D9B5622C78}"/>
                </a:ext>
              </a:extLst>
            </p:cNvPr>
            <p:cNvSpPr/>
            <p:nvPr/>
          </p:nvSpPr>
          <p:spPr>
            <a:xfrm>
              <a:off x="3863424" y="5430105"/>
              <a:ext cx="3948150" cy="1086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六角形 30">
              <a:extLst>
                <a:ext uri="{FF2B5EF4-FFF2-40B4-BE49-F238E27FC236}">
                  <a16:creationId xmlns:a16="http://schemas.microsoft.com/office/drawing/2014/main" id="{D1811847-9F93-EFD8-B298-985A03A00DA9}"/>
                </a:ext>
              </a:extLst>
            </p:cNvPr>
            <p:cNvSpPr/>
            <p:nvPr/>
          </p:nvSpPr>
          <p:spPr>
            <a:xfrm>
              <a:off x="5217379" y="5528782"/>
              <a:ext cx="1060704" cy="9144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dirty="0">
                  <a:solidFill>
                    <a:schemeClr val="tx1"/>
                  </a:solidFill>
                </a:rPr>
                <a:t>Water Quality Model</a:t>
              </a:r>
            </a:p>
          </p:txBody>
        </p:sp>
        <p:cxnSp>
          <p:nvCxnSpPr>
            <p:cNvPr id="32" name="直線矢印コネクタ 31">
              <a:extLst>
                <a:ext uri="{FF2B5EF4-FFF2-40B4-BE49-F238E27FC236}">
                  <a16:creationId xmlns:a16="http://schemas.microsoft.com/office/drawing/2014/main" id="{61E015B4-2B95-99BF-A457-4C1072B32A99}"/>
                </a:ext>
              </a:extLst>
            </p:cNvPr>
            <p:cNvCxnSpPr>
              <a:cxnSpLocks/>
            </p:cNvCxnSpPr>
            <p:nvPr/>
          </p:nvCxnSpPr>
          <p:spPr>
            <a:xfrm>
              <a:off x="4569379"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8E33C22-42B6-F7F0-29B9-4ACE642F0699}"/>
                </a:ext>
              </a:extLst>
            </p:cNvPr>
            <p:cNvCxnSpPr>
              <a:cxnSpLocks/>
            </p:cNvCxnSpPr>
            <p:nvPr/>
          </p:nvCxnSpPr>
          <p:spPr>
            <a:xfrm>
              <a:off x="6278083"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7FCC320-177D-A86A-8C3B-1668FC898BB4}"/>
                </a:ext>
              </a:extLst>
            </p:cNvPr>
            <p:cNvSpPr txBox="1"/>
            <p:nvPr/>
          </p:nvSpPr>
          <p:spPr>
            <a:xfrm>
              <a:off x="6934411" y="5728307"/>
              <a:ext cx="882132" cy="656137"/>
            </a:xfrm>
            <a:prstGeom prst="rect">
              <a:avLst/>
            </a:prstGeom>
            <a:noFill/>
          </p:spPr>
          <p:txBody>
            <a:bodyPr wrap="none" rtlCol="0">
              <a:spAutoFit/>
            </a:bodyPr>
            <a:lstStyle/>
            <a:p>
              <a:r>
                <a:rPr kumimoji="1" lang="en-US" altLang="ja-JP" dirty="0"/>
                <a:t>Output</a:t>
              </a:r>
            </a:p>
            <a:p>
              <a:r>
                <a:rPr kumimoji="1" lang="en-US" altLang="ja-JP" dirty="0"/>
                <a:t>     Y</a:t>
              </a:r>
              <a:endParaRPr kumimoji="1" lang="ja-JP" altLang="en-US" dirty="0"/>
            </a:p>
          </p:txBody>
        </p:sp>
        <p:sp>
          <p:nvSpPr>
            <p:cNvPr id="35" name="テキスト ボックス 34">
              <a:extLst>
                <a:ext uri="{FF2B5EF4-FFF2-40B4-BE49-F238E27FC236}">
                  <a16:creationId xmlns:a16="http://schemas.microsoft.com/office/drawing/2014/main" id="{0EF40D9A-7FD8-27A4-A879-D4ED96588F7B}"/>
                </a:ext>
              </a:extLst>
            </p:cNvPr>
            <p:cNvSpPr txBox="1"/>
            <p:nvPr/>
          </p:nvSpPr>
          <p:spPr>
            <a:xfrm>
              <a:off x="3863424" y="5749801"/>
              <a:ext cx="697627" cy="646331"/>
            </a:xfrm>
            <a:prstGeom prst="rect">
              <a:avLst/>
            </a:prstGeom>
            <a:noFill/>
          </p:spPr>
          <p:txBody>
            <a:bodyPr wrap="none" rtlCol="0">
              <a:spAutoFit/>
            </a:bodyPr>
            <a:lstStyle/>
            <a:p>
              <a:r>
                <a:rPr kumimoji="1" lang="en-US" altLang="ja-JP" dirty="0"/>
                <a:t>Input</a:t>
              </a:r>
            </a:p>
            <a:p>
              <a:pPr algn="ctr"/>
              <a:r>
                <a:rPr kumimoji="1" lang="en-US" altLang="ja-JP" dirty="0"/>
                <a:t>X</a:t>
              </a:r>
              <a:endParaRPr kumimoji="1" lang="ja-JP" altLang="en-US" dirty="0"/>
            </a:p>
          </p:txBody>
        </p:sp>
      </p:grpSp>
      <p:sp>
        <p:nvSpPr>
          <p:cNvPr id="5" name="テキスト ボックス 4">
            <a:extLst>
              <a:ext uri="{FF2B5EF4-FFF2-40B4-BE49-F238E27FC236}">
                <a16:creationId xmlns:a16="http://schemas.microsoft.com/office/drawing/2014/main" id="{2E257146-3600-5E60-F2DF-A9AA999753FA}"/>
              </a:ext>
            </a:extLst>
          </p:cNvPr>
          <p:cNvSpPr txBox="1"/>
          <p:nvPr/>
        </p:nvSpPr>
        <p:spPr>
          <a:xfrm>
            <a:off x="2244896" y="1894584"/>
            <a:ext cx="1091004" cy="369332"/>
          </a:xfrm>
          <a:prstGeom prst="rect">
            <a:avLst/>
          </a:prstGeom>
          <a:noFill/>
        </p:spPr>
        <p:txBody>
          <a:bodyPr wrap="none" rtlCol="0">
            <a:spAutoFit/>
          </a:bodyPr>
          <a:lstStyle/>
          <a:p>
            <a:r>
              <a:rPr kumimoji="1" lang="en-US" altLang="ja-JP" dirty="0">
                <a:solidFill>
                  <a:schemeClr val="bg1"/>
                </a:solidFill>
              </a:rPr>
              <a:t>Output Y</a:t>
            </a:r>
            <a:endParaRPr kumimoji="1" lang="ja-JP" altLang="en-US" dirty="0">
              <a:solidFill>
                <a:schemeClr val="bg1"/>
              </a:solidFill>
            </a:endParaRPr>
          </a:p>
        </p:txBody>
      </p:sp>
      <p:sp>
        <p:nvSpPr>
          <p:cNvPr id="6" name="テキスト ボックス 5">
            <a:extLst>
              <a:ext uri="{FF2B5EF4-FFF2-40B4-BE49-F238E27FC236}">
                <a16:creationId xmlns:a16="http://schemas.microsoft.com/office/drawing/2014/main" id="{33601D2A-223B-E9CD-1900-E37B1ECEDD17}"/>
              </a:ext>
            </a:extLst>
          </p:cNvPr>
          <p:cNvSpPr txBox="1"/>
          <p:nvPr/>
        </p:nvSpPr>
        <p:spPr>
          <a:xfrm>
            <a:off x="773977" y="2103665"/>
            <a:ext cx="915635" cy="369332"/>
          </a:xfrm>
          <a:prstGeom prst="rect">
            <a:avLst/>
          </a:prstGeom>
          <a:noFill/>
        </p:spPr>
        <p:txBody>
          <a:bodyPr wrap="none" rtlCol="0">
            <a:spAutoFit/>
          </a:bodyPr>
          <a:lstStyle/>
          <a:p>
            <a:r>
              <a:rPr kumimoji="1" lang="en-US" altLang="ja-JP" dirty="0">
                <a:solidFill>
                  <a:schemeClr val="bg1"/>
                </a:solidFill>
              </a:rPr>
              <a:t>Input X</a:t>
            </a:r>
            <a:endParaRPr kumimoji="1" lang="ja-JP" altLang="en-US" dirty="0">
              <a:solidFill>
                <a:schemeClr val="bg1"/>
              </a:solidFill>
            </a:endParaRPr>
          </a:p>
        </p:txBody>
      </p:sp>
    </p:spTree>
    <p:extLst>
      <p:ext uri="{BB962C8B-B14F-4D97-AF65-F5344CB8AC3E}">
        <p14:creationId xmlns:p14="http://schemas.microsoft.com/office/powerpoint/2010/main" val="4113405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04874CCB-641F-FE45-3006-B08C2AF70A4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087E17AE-28F9-AA93-FE2C-7A88927AD87E}"/>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5" name="テキスト プレースホルダー 4">
            <a:extLst>
              <a:ext uri="{FF2B5EF4-FFF2-40B4-BE49-F238E27FC236}">
                <a16:creationId xmlns:a16="http://schemas.microsoft.com/office/drawing/2014/main" id="{3B61EC63-A7F7-CF08-A87F-A7194D80D80B}"/>
              </a:ext>
            </a:extLst>
          </p:cNvPr>
          <p:cNvSpPr>
            <a:spLocks noGrp="1"/>
          </p:cNvSpPr>
          <p:nvPr>
            <p:ph type="body" sz="quarter" idx="11"/>
          </p:nvPr>
        </p:nvSpPr>
        <p:spPr>
          <a:xfrm>
            <a:off x="517055" y="1071366"/>
            <a:ext cx="11341887" cy="5496348"/>
          </a:xfrm>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r>
              <a:rPr lang="en-US" altLang="ja-JP" b="0" dirty="0">
                <a:solidFill>
                  <a:prstClr val="black"/>
                </a:solidFill>
                <a:latin typeface="Arial"/>
                <a:ea typeface="Meiryo UI"/>
              </a:rPr>
              <a:t>Focused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lang="en-US" altLang="ja-JP" b="0" dirty="0">
                <a:solidFill>
                  <a:prstClr val="black"/>
                </a:solidFill>
                <a:latin typeface="Arial"/>
                <a:ea typeface="Meiryo UI"/>
              </a:rPr>
              <a:t>Period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kumimoji="1" lang="ja-JP" altLang="en-US" sz="24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July 1</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st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2021 ~ July 27</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th</a:t>
            </a:r>
            <a:r>
              <a:rPr lang="en-US" altLang="ja-JP" b="0" dirty="0">
                <a:solidFill>
                  <a:prstClr val="black"/>
                </a:solidFill>
                <a:latin typeface="Arial"/>
                <a:ea typeface="Meiryo UI"/>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2022</a:t>
            </a:r>
            <a:endParaRPr lang="en-US" altLang="ja-JP" sz="700" b="0" dirty="0"/>
          </a:p>
          <a:p>
            <a:endParaRPr lang="en-US" altLang="ja-JP" b="0" dirty="0"/>
          </a:p>
          <a:p>
            <a:r>
              <a:rPr lang="en-US" altLang="ja-JP" b="0" dirty="0"/>
              <a:t>Continuous Chain Evaluation (1 week Training and 1 week Prediction)</a:t>
            </a:r>
          </a:p>
          <a:p>
            <a:endParaRPr lang="en-US" altLang="ja-JP" dirty="0"/>
          </a:p>
          <a:p>
            <a:endParaRPr lang="en-US" altLang="ja-JP" dirty="0"/>
          </a:p>
          <a:p>
            <a:pPr marL="0" indent="0">
              <a:buNone/>
            </a:pPr>
            <a:endParaRPr lang="en-US" altLang="ja-JP" dirty="0"/>
          </a:p>
          <a:p>
            <a:pPr marL="0" indent="0">
              <a:buNone/>
            </a:pPr>
            <a:endParaRPr lang="en-US" altLang="ja-JP" dirty="0"/>
          </a:p>
          <a:p>
            <a:endParaRPr lang="en-US" altLang="ja-JP" b="0" dirty="0"/>
          </a:p>
          <a:p>
            <a:r>
              <a:rPr lang="en-US" altLang="ja-JP" b="0" dirty="0"/>
              <a:t>Data Preprocessing</a:t>
            </a:r>
          </a:p>
          <a:p>
            <a:pPr lvl="1"/>
            <a:r>
              <a:rPr lang="en-US" altLang="ja-JP" dirty="0"/>
              <a:t>Removing Outliers</a:t>
            </a:r>
          </a:p>
          <a:p>
            <a:pPr lvl="1"/>
            <a:r>
              <a:rPr lang="en-US" altLang="ja-JP" dirty="0"/>
              <a:t>Noisy Data Imputation</a:t>
            </a:r>
          </a:p>
          <a:p>
            <a:pPr lvl="1"/>
            <a:r>
              <a:rPr lang="en-US" altLang="ja-JP" dirty="0"/>
              <a:t>Missing Data Imputation</a:t>
            </a:r>
          </a:p>
          <a:p>
            <a:endParaRPr lang="ja-JP" altLang="en-US" dirty="0"/>
          </a:p>
        </p:txBody>
      </p:sp>
      <p:pic>
        <p:nvPicPr>
          <p:cNvPr id="6" name="図 5">
            <a:extLst>
              <a:ext uri="{FF2B5EF4-FFF2-40B4-BE49-F238E27FC236}">
                <a16:creationId xmlns:a16="http://schemas.microsoft.com/office/drawing/2014/main" id="{70ADFA46-E48B-351E-0AE1-12A7641BA9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3784" y="2616260"/>
            <a:ext cx="3311161" cy="1766844"/>
          </a:xfrm>
          <a:prstGeom prst="rect">
            <a:avLst/>
          </a:prstGeom>
          <a:noFill/>
          <a:ln>
            <a:noFill/>
          </a:ln>
        </p:spPr>
      </p:pic>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1" i="1" smtClean="0">
                                    <a:solidFill>
                                      <a:schemeClr val="bg1"/>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0" i="1">
                                    <a:solidFill>
                                      <a:srgbClr val="000000"/>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kumimoji="1" lang="ja-JP"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Choice>
        <mc:Fallback xmlns="">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extLst>
                  <p:ext uri="{D42A27DB-BD31-4B8C-83A1-F6EECF244321}">
                    <p14:modId xmlns:p14="http://schemas.microsoft.com/office/powerpoint/2010/main" val="3832839984"/>
                  </p:ext>
                </p:extLst>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endParaRPr lang="ja-JP"/>
                        </a:p>
                      </a:txBody>
                      <a:tcPr marL="68580" marR="68580" marT="0" marB="0" anchor="ctr">
                        <a:blipFill>
                          <a:blip r:embed="rId3"/>
                          <a:stretch>
                            <a:fillRect l="-962" t="-319565" r="-1036538" b="-239130"/>
                          </a:stretch>
                        </a:blipFill>
                      </a:tcPr>
                    </a:tc>
                    <a:tc>
                      <a:txBody>
                        <a:bodyPr/>
                        <a:lstStyle/>
                        <a:p>
                          <a:endParaRPr lang="ja-JP"/>
                        </a:p>
                      </a:txBody>
                      <a:tcPr marL="68580" marR="68580" marT="0" marB="0" anchor="ctr">
                        <a:blipFill>
                          <a:blip r:embed="rId3"/>
                          <a:stretch>
                            <a:fillRect l="-20270" t="-319565" r="-108108" b="-239130"/>
                          </a:stretch>
                        </a:blipFill>
                      </a:tcPr>
                    </a:tc>
                    <a:tc>
                      <a:txBody>
                        <a:bodyPr/>
                        <a:lstStyle/>
                        <a:p>
                          <a:endParaRPr lang="ja-JP"/>
                        </a:p>
                      </a:txBody>
                      <a:tcPr marL="68580" marR="68580" marT="0" marB="0" anchor="ctr">
                        <a:blipFill>
                          <a:blip r:embed="rId3"/>
                          <a:stretch>
                            <a:fillRect l="-112050" t="-319565" r="-719" b="-239130"/>
                          </a:stretch>
                        </a:blipFill>
                      </a:tcP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Fallback>
      </mc:AlternateContent>
      <p:sp>
        <p:nvSpPr>
          <p:cNvPr id="11" name="タイトル 4">
            <a:extLst>
              <a:ext uri="{FF2B5EF4-FFF2-40B4-BE49-F238E27FC236}">
                <a16:creationId xmlns:a16="http://schemas.microsoft.com/office/drawing/2014/main" id="{19707177-C69F-2CCC-F8DF-9B0FE96F4208}"/>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Conditions for Modeling</a:t>
            </a:r>
            <a:endParaRPr lang="ja-JP" altLang="en-US" dirty="0"/>
          </a:p>
        </p:txBody>
      </p:sp>
      <p:sp>
        <p:nvSpPr>
          <p:cNvPr id="12" name="テキスト ボックス 11">
            <a:extLst>
              <a:ext uri="{FF2B5EF4-FFF2-40B4-BE49-F238E27FC236}">
                <a16:creationId xmlns:a16="http://schemas.microsoft.com/office/drawing/2014/main" id="{38A9F5A9-8480-95CC-9C55-D98D2720FF50}"/>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Tree>
    <p:extLst>
      <p:ext uri="{BB962C8B-B14F-4D97-AF65-F5344CB8AC3E}">
        <p14:creationId xmlns:p14="http://schemas.microsoft.com/office/powerpoint/2010/main" val="240961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36D20B4D-D308-4744-8A99-DA213039DAA1}"/>
              </a:ext>
            </a:extLst>
          </p:cNvPr>
          <p:cNvGrpSpPr/>
          <p:nvPr/>
        </p:nvGrpSpPr>
        <p:grpSpPr>
          <a:xfrm>
            <a:off x="6245681" y="1658491"/>
            <a:ext cx="5497312" cy="3959852"/>
            <a:chOff x="1095284" y="3340602"/>
            <a:chExt cx="3628999" cy="2614059"/>
          </a:xfrm>
        </p:grpSpPr>
        <p:pic>
          <p:nvPicPr>
            <p:cNvPr id="31" name="Picture 4">
              <a:extLst>
                <a:ext uri="{FF2B5EF4-FFF2-40B4-BE49-F238E27FC236}">
                  <a16:creationId xmlns:a16="http://schemas.microsoft.com/office/drawing/2014/main" id="{346BA914-7B0A-1D99-74D7-D8F14443D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284" y="334060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1024" name="正方形/長方形 1023">
              <a:extLst>
                <a:ext uri="{FF2B5EF4-FFF2-40B4-BE49-F238E27FC236}">
                  <a16:creationId xmlns:a16="http://schemas.microsoft.com/office/drawing/2014/main" id="{0FAE6B9E-3A97-4A12-81C7-4A6E854FA550}"/>
                </a:ext>
              </a:extLst>
            </p:cNvPr>
            <p:cNvSpPr/>
            <p:nvPr/>
          </p:nvSpPr>
          <p:spPr>
            <a:xfrm>
              <a:off x="1546904" y="3412953"/>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025" name="正方形/長方形 1024">
              <a:extLst>
                <a:ext uri="{FF2B5EF4-FFF2-40B4-BE49-F238E27FC236}">
                  <a16:creationId xmlns:a16="http://schemas.microsoft.com/office/drawing/2014/main" id="{977B5E1F-AF0B-16B3-2267-EF0FF164E4E5}"/>
                </a:ext>
              </a:extLst>
            </p:cNvPr>
            <p:cNvSpPr/>
            <p:nvPr/>
          </p:nvSpPr>
          <p:spPr>
            <a:xfrm>
              <a:off x="4332613" y="3412954"/>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20" name="グループ化 19">
            <a:extLst>
              <a:ext uri="{FF2B5EF4-FFF2-40B4-BE49-F238E27FC236}">
                <a16:creationId xmlns:a16="http://schemas.microsoft.com/office/drawing/2014/main" id="{E010BF57-3709-06C6-A764-FC510176411C}"/>
              </a:ext>
            </a:extLst>
          </p:cNvPr>
          <p:cNvGrpSpPr/>
          <p:nvPr/>
        </p:nvGrpSpPr>
        <p:grpSpPr>
          <a:xfrm>
            <a:off x="270142" y="1602941"/>
            <a:ext cx="5549118" cy="3960001"/>
            <a:chOff x="1095284" y="743022"/>
            <a:chExt cx="3628999" cy="2614059"/>
          </a:xfrm>
        </p:grpSpPr>
        <p:pic>
          <p:nvPicPr>
            <p:cNvPr id="27" name="Picture 2">
              <a:extLst>
                <a:ext uri="{FF2B5EF4-FFF2-40B4-BE49-F238E27FC236}">
                  <a16:creationId xmlns:a16="http://schemas.microsoft.com/office/drawing/2014/main" id="{84B5DE52-CDDD-D3D7-073C-27B669EED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284" y="74302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681CD132-DAF6-F8EF-2CEA-E1D8E181F095}"/>
                </a:ext>
              </a:extLst>
            </p:cNvPr>
            <p:cNvSpPr/>
            <p:nvPr/>
          </p:nvSpPr>
          <p:spPr>
            <a:xfrm>
              <a:off x="1548543" y="815374"/>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29" name="正方形/長方形 28">
              <a:extLst>
                <a:ext uri="{FF2B5EF4-FFF2-40B4-BE49-F238E27FC236}">
                  <a16:creationId xmlns:a16="http://schemas.microsoft.com/office/drawing/2014/main" id="{818E52A1-4718-E41B-11CE-D7B6FD7DE31A}"/>
                </a:ext>
              </a:extLst>
            </p:cNvPr>
            <p:cNvSpPr/>
            <p:nvPr/>
          </p:nvSpPr>
          <p:spPr>
            <a:xfrm>
              <a:off x="4334252" y="815375"/>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2.07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5.27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：①</a:t>
            </a:r>
            <a:r>
              <a:rPr lang="en-US" altLang="ja-JP" dirty="0"/>
              <a:t>Stage1 Permeate EC and </a:t>
            </a:r>
            <a:r>
              <a:rPr lang="ja-JP" altLang="en-US" dirty="0"/>
              <a:t>②</a:t>
            </a:r>
            <a:r>
              <a:rPr lang="en-US" altLang="ja-JP" sz="2800" dirty="0">
                <a:effectLst/>
              </a:rPr>
              <a:t>Stage2 Permeate EC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2.36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13" name="テキスト ボックス 12">
            <a:extLst>
              <a:ext uri="{FF2B5EF4-FFF2-40B4-BE49-F238E27FC236}">
                <a16:creationId xmlns:a16="http://schemas.microsoft.com/office/drawing/2014/main" id="{E86E5F1C-DA51-A340-BAB8-D49CD8D1E546}"/>
              </a:ext>
            </a:extLst>
          </p:cNvPr>
          <p:cNvSpPr txBox="1"/>
          <p:nvPr/>
        </p:nvSpPr>
        <p:spPr>
          <a:xfrm>
            <a:off x="3123898" y="1754257"/>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945563" y="4748148"/>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486036" y="4344226"/>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50F977C8-3AEF-B3CD-5752-D0BCC5ED71E8}"/>
              </a:ext>
            </a:extLst>
          </p:cNvPr>
          <p:cNvSpPr/>
          <p:nvPr/>
        </p:nvSpPr>
        <p:spPr>
          <a:xfrm>
            <a:off x="9044677" y="1840170"/>
            <a:ext cx="2603372" cy="52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a:off x="4358639" y="2192791"/>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044677" y="1921198"/>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22" name="テキスト ボックス 21">
            <a:extLst>
              <a:ext uri="{FF2B5EF4-FFF2-40B4-BE49-F238E27FC236}">
                <a16:creationId xmlns:a16="http://schemas.microsoft.com/office/drawing/2014/main" id="{A3D58658-D0CC-E2A9-4FB1-D3AB1800E95C}"/>
              </a:ext>
            </a:extLst>
          </p:cNvPr>
          <p:cNvSpPr txBox="1"/>
          <p:nvPr/>
        </p:nvSpPr>
        <p:spPr>
          <a:xfrm>
            <a:off x="6967657" y="4730526"/>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508130" y="4326604"/>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249095" y="2192791"/>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417E16-6B88-3869-2664-61A510A71B3E}"/>
              </a:ext>
            </a:extLst>
          </p:cNvPr>
          <p:cNvSpPr txBox="1"/>
          <p:nvPr/>
        </p:nvSpPr>
        <p:spPr>
          <a:xfrm>
            <a:off x="1125785" y="1100779"/>
            <a:ext cx="3893742"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6" name="テキスト ボックス 5">
            <a:extLst>
              <a:ext uri="{FF2B5EF4-FFF2-40B4-BE49-F238E27FC236}">
                <a16:creationId xmlns:a16="http://schemas.microsoft.com/office/drawing/2014/main" id="{6AAF02DA-0A95-88CC-2118-71238C94F94E}"/>
              </a:ext>
            </a:extLst>
          </p:cNvPr>
          <p:cNvSpPr txBox="1"/>
          <p:nvPr/>
        </p:nvSpPr>
        <p:spPr>
          <a:xfrm>
            <a:off x="7070397" y="1100779"/>
            <a:ext cx="3996076" cy="400110"/>
          </a:xfrm>
          <a:prstGeom prst="rect">
            <a:avLst/>
          </a:prstGeom>
          <a:solidFill>
            <a:schemeClr val="bg1"/>
          </a:solidFill>
        </p:spPr>
        <p:txBody>
          <a:bodyPr wrap="square" rtlCol="0">
            <a:spAutoFit/>
          </a:bodyPr>
          <a:lstStyle/>
          <a:p>
            <a:pPr algn="ctr"/>
            <a:r>
              <a:rPr lang="en-US" altLang="ja-JP" sz="2000" b="1" dirty="0"/>
              <a:t>Target 2: Stage 2 Permeate EC</a:t>
            </a:r>
          </a:p>
        </p:txBody>
      </p:sp>
    </p:spTree>
    <p:extLst>
      <p:ext uri="{BB962C8B-B14F-4D97-AF65-F5344CB8AC3E}">
        <p14:creationId xmlns:p14="http://schemas.microsoft.com/office/powerpoint/2010/main" val="123791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グループ化 37">
            <a:extLst>
              <a:ext uri="{FF2B5EF4-FFF2-40B4-BE49-F238E27FC236}">
                <a16:creationId xmlns:a16="http://schemas.microsoft.com/office/drawing/2014/main" id="{650AFA84-4429-0C79-68A3-402A57F573D5}"/>
              </a:ext>
            </a:extLst>
          </p:cNvPr>
          <p:cNvGrpSpPr/>
          <p:nvPr/>
        </p:nvGrpSpPr>
        <p:grpSpPr>
          <a:xfrm>
            <a:off x="6157638" y="1595600"/>
            <a:ext cx="5682150" cy="3960285"/>
            <a:chOff x="6000286" y="3371388"/>
            <a:chExt cx="3708000" cy="2584363"/>
          </a:xfrm>
        </p:grpSpPr>
        <p:pic>
          <p:nvPicPr>
            <p:cNvPr id="39" name="Picture 8">
              <a:extLst>
                <a:ext uri="{FF2B5EF4-FFF2-40B4-BE49-F238E27FC236}">
                  <a16:creationId xmlns:a16="http://schemas.microsoft.com/office/drawing/2014/main" id="{000984A2-CD01-F02B-76F2-561F5FD09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286" y="3371388"/>
              <a:ext cx="3708000" cy="2584363"/>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C96F84C7-8EDC-931E-CDEE-4C8EF812ED67}"/>
                </a:ext>
              </a:extLst>
            </p:cNvPr>
            <p:cNvSpPr/>
            <p:nvPr/>
          </p:nvSpPr>
          <p:spPr>
            <a:xfrm>
              <a:off x="6470723" y="3408718"/>
              <a:ext cx="954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1" name="正方形/長方形 40">
              <a:extLst>
                <a:ext uri="{FF2B5EF4-FFF2-40B4-BE49-F238E27FC236}">
                  <a16:creationId xmlns:a16="http://schemas.microsoft.com/office/drawing/2014/main" id="{9F5D6B73-B442-C688-0E7B-D753D094D37F}"/>
                </a:ext>
              </a:extLst>
            </p:cNvPr>
            <p:cNvSpPr/>
            <p:nvPr/>
          </p:nvSpPr>
          <p:spPr>
            <a:xfrm>
              <a:off x="8837529" y="3408718"/>
              <a:ext cx="720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32" name="グループ化 31">
            <a:extLst>
              <a:ext uri="{FF2B5EF4-FFF2-40B4-BE49-F238E27FC236}">
                <a16:creationId xmlns:a16="http://schemas.microsoft.com/office/drawing/2014/main" id="{37705BC1-2EDF-FBCC-08FF-62923496FB36}"/>
              </a:ext>
            </a:extLst>
          </p:cNvPr>
          <p:cNvGrpSpPr/>
          <p:nvPr/>
        </p:nvGrpSpPr>
        <p:grpSpPr>
          <a:xfrm>
            <a:off x="275436" y="1595600"/>
            <a:ext cx="5492714" cy="3959160"/>
            <a:chOff x="6079286" y="743022"/>
            <a:chExt cx="3629000" cy="2614060"/>
          </a:xfrm>
        </p:grpSpPr>
        <p:pic>
          <p:nvPicPr>
            <p:cNvPr id="33" name="Picture 6">
              <a:extLst>
                <a:ext uri="{FF2B5EF4-FFF2-40B4-BE49-F238E27FC236}">
                  <a16:creationId xmlns:a16="http://schemas.microsoft.com/office/drawing/2014/main" id="{2A15BF67-C410-7A02-62F9-BE8198EAC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286" y="743022"/>
              <a:ext cx="3629000" cy="261406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B045E684-6510-814A-9BB3-C40FE3E60B69}"/>
                </a:ext>
              </a:extLst>
            </p:cNvPr>
            <p:cNvSpPr/>
            <p:nvPr/>
          </p:nvSpPr>
          <p:spPr>
            <a:xfrm>
              <a:off x="6532451" y="815374"/>
              <a:ext cx="933672"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87482910-344A-B9CB-6C21-8AAF64D2DBDB}"/>
                </a:ext>
              </a:extLst>
            </p:cNvPr>
            <p:cNvSpPr/>
            <p:nvPr/>
          </p:nvSpPr>
          <p:spPr>
            <a:xfrm>
              <a:off x="8855529" y="815375"/>
              <a:ext cx="684000"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6" name="正方形/長方形 35">
              <a:extLst>
                <a:ext uri="{FF2B5EF4-FFF2-40B4-BE49-F238E27FC236}">
                  <a16:creationId xmlns:a16="http://schemas.microsoft.com/office/drawing/2014/main" id="{8528924A-ABA4-CC43-4367-1F7553AFB471}"/>
                </a:ext>
              </a:extLst>
            </p:cNvPr>
            <p:cNvSpPr/>
            <p:nvPr/>
          </p:nvSpPr>
          <p:spPr>
            <a:xfrm>
              <a:off x="7664528" y="815374"/>
              <a:ext cx="216001" cy="2250000"/>
            </a:xfrm>
            <a:prstGeom prst="rect">
              <a:avLst/>
            </a:prstGeom>
            <a:solidFill>
              <a:srgbClr val="ED7D31">
                <a:lumMod val="40000"/>
                <a:lumOff val="60000"/>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4.63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9.04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：③</a:t>
            </a:r>
            <a:r>
              <a:rPr lang="en-US" altLang="ja-JP" sz="2800" dirty="0">
                <a:effectLst/>
              </a:rPr>
              <a:t>Stage3 Permeate EC </a:t>
            </a:r>
            <a:r>
              <a:rPr lang="en-US" altLang="ja-JP" dirty="0"/>
              <a:t>and </a:t>
            </a:r>
            <a:r>
              <a:rPr lang="ja-JP" altLang="en-US" dirty="0"/>
              <a:t>④</a:t>
            </a:r>
            <a:r>
              <a:rPr lang="en-US" altLang="ja-JP" sz="2800" dirty="0">
                <a:effectLst/>
              </a:rPr>
              <a:t>Permeate TOC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extLst>
              <p:ext uri="{D42A27DB-BD31-4B8C-83A1-F6EECF244321}">
                <p14:modId xmlns:p14="http://schemas.microsoft.com/office/powerpoint/2010/main" val="3312763096"/>
              </p:ext>
            </p:extLst>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Permeate TOC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0.030 [mg/L]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19.46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6" name="正方形/長方形 25">
            <a:extLst>
              <a:ext uri="{FF2B5EF4-FFF2-40B4-BE49-F238E27FC236}">
                <a16:creationId xmlns:a16="http://schemas.microsoft.com/office/drawing/2014/main" id="{47E628F2-A70A-0F1C-5C9D-CF7DB2B3B62B}"/>
              </a:ext>
            </a:extLst>
          </p:cNvPr>
          <p:cNvSpPr/>
          <p:nvPr/>
        </p:nvSpPr>
        <p:spPr>
          <a:xfrm>
            <a:off x="3132053" y="4560021"/>
            <a:ext cx="2514421" cy="535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E86E5F1C-DA51-A340-BAB8-D49CD8D1E546}"/>
              </a:ext>
            </a:extLst>
          </p:cNvPr>
          <p:cNvSpPr txBox="1"/>
          <p:nvPr/>
        </p:nvSpPr>
        <p:spPr>
          <a:xfrm>
            <a:off x="3072511" y="4593813"/>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766780" y="4508562"/>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307253"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flipH="1" flipV="1">
            <a:off x="4200403" y="3733340"/>
            <a:ext cx="134621" cy="803023"/>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190724" y="1724919"/>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248508"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447702" y="2090216"/>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D8BB08E-F881-54BB-AE2A-8C6AEB9FBFA1}"/>
              </a:ext>
            </a:extLst>
          </p:cNvPr>
          <p:cNvSpPr/>
          <p:nvPr/>
        </p:nvSpPr>
        <p:spPr>
          <a:xfrm>
            <a:off x="6800213" y="4536363"/>
            <a:ext cx="2693975" cy="5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F7DDA14-3305-698A-B7D5-E981825DC33E}"/>
              </a:ext>
            </a:extLst>
          </p:cNvPr>
          <p:cNvSpPr txBox="1"/>
          <p:nvPr/>
        </p:nvSpPr>
        <p:spPr>
          <a:xfrm>
            <a:off x="7011203" y="4578424"/>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sp>
        <p:nvSpPr>
          <p:cNvPr id="5" name="テキスト ボックス 4">
            <a:extLst>
              <a:ext uri="{FF2B5EF4-FFF2-40B4-BE49-F238E27FC236}">
                <a16:creationId xmlns:a16="http://schemas.microsoft.com/office/drawing/2014/main" id="{B38E36EF-5AD0-EB14-AB7E-C28C856E93C9}"/>
              </a:ext>
            </a:extLst>
          </p:cNvPr>
          <p:cNvSpPr txBox="1"/>
          <p:nvPr/>
        </p:nvSpPr>
        <p:spPr>
          <a:xfrm>
            <a:off x="1099335" y="1100779"/>
            <a:ext cx="3920192"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6" name="テキスト ボックス 5">
            <a:extLst>
              <a:ext uri="{FF2B5EF4-FFF2-40B4-BE49-F238E27FC236}">
                <a16:creationId xmlns:a16="http://schemas.microsoft.com/office/drawing/2014/main" id="{D4F57DFD-1668-B256-D728-51A565A7E6C7}"/>
              </a:ext>
            </a:extLst>
          </p:cNvPr>
          <p:cNvSpPr txBox="1"/>
          <p:nvPr/>
        </p:nvSpPr>
        <p:spPr>
          <a:xfrm>
            <a:off x="7172475" y="1100779"/>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922596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063440C-6CF5-8DBC-2037-16C539379BDA}"/>
              </a:ext>
            </a:extLst>
          </p:cNvPr>
          <p:cNvSpPr/>
          <p:nvPr/>
        </p:nvSpPr>
        <p:spPr>
          <a:xfrm>
            <a:off x="215041" y="789941"/>
            <a:ext cx="11451769"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Good prediction for regular fluctuation except </a:t>
            </a:r>
            <a:r>
              <a:rPr lang="en-US" altLang="ja-JP" sz="2800" dirty="0">
                <a:solidFill>
                  <a:schemeClr val="tx1"/>
                </a:solidFill>
              </a:rPr>
              <a:t>Permeate TOC.</a:t>
            </a:r>
            <a:endParaRPr kumimoji="1" lang="ja-JP" altLang="en-US" sz="2800" dirty="0">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pic>
        <p:nvPicPr>
          <p:cNvPr id="8" name="図 7" descr="グラフ&#10;&#10;自動的に生成された説明">
            <a:extLst>
              <a:ext uri="{FF2B5EF4-FFF2-40B4-BE49-F238E27FC236}">
                <a16:creationId xmlns:a16="http://schemas.microsoft.com/office/drawing/2014/main" id="{AAC12407-B8EE-AECE-0134-1FDB6C27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5" y="1781655"/>
            <a:ext cx="6244023" cy="2080805"/>
          </a:xfrm>
          <a:prstGeom prst="rect">
            <a:avLst/>
          </a:prstGeom>
        </p:spPr>
      </p:pic>
      <p:sp>
        <p:nvSpPr>
          <p:cNvPr id="11" name="テキスト ボックス 10">
            <a:extLst>
              <a:ext uri="{FF2B5EF4-FFF2-40B4-BE49-F238E27FC236}">
                <a16:creationId xmlns:a16="http://schemas.microsoft.com/office/drawing/2014/main" id="{9F98C7AA-E96B-B05A-3AE6-7324A0087A17}"/>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 </a:t>
            </a:r>
          </a:p>
        </p:txBody>
      </p:sp>
      <p:sp>
        <p:nvSpPr>
          <p:cNvPr id="12" name="タイトル 4">
            <a:extLst>
              <a:ext uri="{FF2B5EF4-FFF2-40B4-BE49-F238E27FC236}">
                <a16:creationId xmlns:a16="http://schemas.microsoft.com/office/drawing/2014/main" id="{A2938819-CB8C-4CA9-82AC-A2F3AC4D52AE}"/>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a:t>
            </a:r>
            <a:r>
              <a:rPr lang="en-US" altLang="ja-JP" dirty="0"/>
              <a:t> Enlargement instances for a week </a:t>
            </a:r>
            <a:r>
              <a:rPr lang="en-US" altLang="ja-JP" sz="2400" dirty="0"/>
              <a:t>(July 29</a:t>
            </a:r>
            <a:r>
              <a:rPr lang="en-US" altLang="ja-JP" sz="2400" baseline="30000" dirty="0"/>
              <a:t>th</a:t>
            </a:r>
            <a:r>
              <a:rPr lang="en-US" altLang="ja-JP" sz="2400" dirty="0"/>
              <a:t> ~ August 5</a:t>
            </a:r>
            <a:r>
              <a:rPr lang="en-US" altLang="ja-JP" sz="2400" baseline="30000" dirty="0"/>
              <a:t>th</a:t>
            </a:r>
            <a:r>
              <a:rPr lang="en-US" altLang="ja-JP" sz="2400" dirty="0"/>
              <a:t>, 2021)</a:t>
            </a:r>
            <a:endParaRPr lang="ja-JP" altLang="en-US" dirty="0"/>
          </a:p>
        </p:txBody>
      </p:sp>
      <p:pic>
        <p:nvPicPr>
          <p:cNvPr id="2" name="図 1" descr="グラフ, 折れ線グラフ&#10;&#10;自動的に生成された説明">
            <a:extLst>
              <a:ext uri="{FF2B5EF4-FFF2-40B4-BE49-F238E27FC236}">
                <a16:creationId xmlns:a16="http://schemas.microsoft.com/office/drawing/2014/main" id="{E5D847C2-5D08-ECBE-C996-0C0D57EBF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261" y="1781655"/>
            <a:ext cx="6244023" cy="2080805"/>
          </a:xfrm>
          <a:prstGeom prst="rect">
            <a:avLst/>
          </a:prstGeom>
        </p:spPr>
      </p:pic>
      <p:pic>
        <p:nvPicPr>
          <p:cNvPr id="4" name="図 3" descr="グラフ, 散布図&#10;&#10;自動的に生成された説明">
            <a:extLst>
              <a:ext uri="{FF2B5EF4-FFF2-40B4-BE49-F238E27FC236}">
                <a16:creationId xmlns:a16="http://schemas.microsoft.com/office/drawing/2014/main" id="{E4B3175C-DEC3-4D2E-5007-5E117531A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5" y="4157053"/>
            <a:ext cx="6244023" cy="2080805"/>
          </a:xfrm>
          <a:prstGeom prst="rect">
            <a:avLst/>
          </a:prstGeom>
        </p:spPr>
      </p:pic>
      <p:pic>
        <p:nvPicPr>
          <p:cNvPr id="7" name="図 6" descr="グラフ&#10;&#10;自動的に生成された説明">
            <a:extLst>
              <a:ext uri="{FF2B5EF4-FFF2-40B4-BE49-F238E27FC236}">
                <a16:creationId xmlns:a16="http://schemas.microsoft.com/office/drawing/2014/main" id="{738FD483-FC71-65DB-0169-D82208999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314" y="4157053"/>
            <a:ext cx="6244023" cy="2080805"/>
          </a:xfrm>
          <a:prstGeom prst="rect">
            <a:avLst/>
          </a:prstGeom>
        </p:spPr>
      </p:pic>
      <p:sp>
        <p:nvSpPr>
          <p:cNvPr id="6" name="テキスト ボックス 5">
            <a:extLst>
              <a:ext uri="{FF2B5EF4-FFF2-40B4-BE49-F238E27FC236}">
                <a16:creationId xmlns:a16="http://schemas.microsoft.com/office/drawing/2014/main" id="{8FB3CAE0-B3BA-2854-4E6C-081AB2A19B06}"/>
              </a:ext>
            </a:extLst>
          </p:cNvPr>
          <p:cNvSpPr txBox="1"/>
          <p:nvPr/>
        </p:nvSpPr>
        <p:spPr>
          <a:xfrm>
            <a:off x="1119883" y="1480921"/>
            <a:ext cx="3899644"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15" name="テキスト ボックス 14">
            <a:extLst>
              <a:ext uri="{FF2B5EF4-FFF2-40B4-BE49-F238E27FC236}">
                <a16:creationId xmlns:a16="http://schemas.microsoft.com/office/drawing/2014/main" id="{3C843854-C495-A0B6-710B-A1D39B4A11AA}"/>
              </a:ext>
            </a:extLst>
          </p:cNvPr>
          <p:cNvSpPr txBox="1"/>
          <p:nvPr/>
        </p:nvSpPr>
        <p:spPr>
          <a:xfrm>
            <a:off x="7038222" y="1480921"/>
            <a:ext cx="3925511" cy="400110"/>
          </a:xfrm>
          <a:prstGeom prst="rect">
            <a:avLst/>
          </a:prstGeom>
          <a:solidFill>
            <a:schemeClr val="bg1"/>
          </a:solidFill>
        </p:spPr>
        <p:txBody>
          <a:bodyPr wrap="square" rtlCol="0">
            <a:spAutoFit/>
          </a:bodyPr>
          <a:lstStyle/>
          <a:p>
            <a:pPr algn="ctr"/>
            <a:r>
              <a:rPr lang="en-US" altLang="ja-JP" sz="2000" b="1" dirty="0"/>
              <a:t>Target 2: Stage 2 Permeate EC</a:t>
            </a:r>
          </a:p>
        </p:txBody>
      </p:sp>
      <p:sp>
        <p:nvSpPr>
          <p:cNvPr id="16" name="テキスト ボックス 15">
            <a:extLst>
              <a:ext uri="{FF2B5EF4-FFF2-40B4-BE49-F238E27FC236}">
                <a16:creationId xmlns:a16="http://schemas.microsoft.com/office/drawing/2014/main" id="{3A0901E0-9964-3B8A-A88A-4E2B0AE4AC23}"/>
              </a:ext>
            </a:extLst>
          </p:cNvPr>
          <p:cNvSpPr txBox="1"/>
          <p:nvPr/>
        </p:nvSpPr>
        <p:spPr>
          <a:xfrm>
            <a:off x="1119883" y="3946716"/>
            <a:ext cx="3899644"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17" name="テキスト ボックス 16">
            <a:extLst>
              <a:ext uri="{FF2B5EF4-FFF2-40B4-BE49-F238E27FC236}">
                <a16:creationId xmlns:a16="http://schemas.microsoft.com/office/drawing/2014/main" id="{040075B4-5A12-3B0E-AD59-ADBF135E63ED}"/>
              </a:ext>
            </a:extLst>
          </p:cNvPr>
          <p:cNvSpPr txBox="1"/>
          <p:nvPr/>
        </p:nvSpPr>
        <p:spPr>
          <a:xfrm>
            <a:off x="7172475" y="3946716"/>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1816312558"/>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9263</TotalTime>
  <Words>3916</Words>
  <Application>Microsoft Office PowerPoint</Application>
  <PresentationFormat>ワイド画面</PresentationFormat>
  <Paragraphs>766</Paragraphs>
  <Slides>44</Slides>
  <Notes>13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44</vt:i4>
      </vt:variant>
    </vt:vector>
  </HeadingPairs>
  <TitlesOfParts>
    <vt:vector size="51" baseType="lpstr">
      <vt:lpstr>Meiryo UI</vt:lpstr>
      <vt:lpstr>游ゴシック</vt:lpstr>
      <vt:lpstr>Arial</vt:lpstr>
      <vt:lpstr>Cambria Math</vt:lpstr>
      <vt:lpstr>Times New Roman</vt:lpstr>
      <vt:lpstr>Wingdings</vt:lpstr>
      <vt:lpstr>Yokogawa_Template_Standard</vt:lpstr>
      <vt:lpstr>NAWI RO Analysis Progress Report</vt:lpstr>
      <vt:lpstr>Agenda</vt:lpstr>
      <vt:lpstr>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2. RO Membrane Fouling Modeling Targeting</vt:lpstr>
      <vt:lpstr>2. RO Membrane Fouling Modeling Physical Dynamics based Modeling</vt:lpstr>
      <vt:lpstr>2. RO Membrane Fouling Modeling Physical Dynamics based Modeling</vt:lpstr>
      <vt:lpstr>2. RO Membrane Fouling Modeling Application to LVMWD</vt:lpstr>
      <vt:lpstr>2. RO Membrane Fouling Modeling Modeling</vt:lpstr>
      <vt:lpstr>2. RO Membrane Fouling Modeling Modeling</vt:lpstr>
      <vt:lpstr>2. RO Membrane Fouling Modeling Future Tasks</vt:lpstr>
      <vt:lpstr>Agenda</vt:lpstr>
      <vt:lpstr>Plant Scheduling Optimization</vt:lpstr>
      <vt:lpstr>Flow Chart for RO Optimization</vt:lpstr>
      <vt:lpstr>Optimization Problem</vt:lpstr>
      <vt:lpstr>Module Configuration</vt:lpstr>
      <vt:lpstr>Calculate Schedule</vt:lpstr>
      <vt:lpstr>Question (SGDC to INV)</vt:lpstr>
      <vt:lpstr>概要</vt:lpstr>
      <vt:lpstr>My Task in NAWI Task1</vt:lpstr>
      <vt:lpstr>Functional Configuration of RO Optimization Simulator</vt:lpstr>
      <vt:lpstr>透過水質</vt:lpstr>
      <vt:lpstr>探索結果（最良解の推移）</vt:lpstr>
      <vt:lpstr>操作計画：コスト変数と固定変数</vt:lpstr>
      <vt:lpstr>操作計画：透過水質</vt:lpstr>
      <vt:lpstr>コスト換算</vt:lpstr>
      <vt:lpstr>透過水質</vt:lpstr>
      <vt:lpstr>探索結果（最良解の推移）</vt:lpstr>
      <vt:lpstr>操作計画：コスト変数と固定変数</vt:lpstr>
      <vt:lpstr>操作計画：透過水質</vt:lpstr>
      <vt:lpstr>コスト換算</vt:lpstr>
      <vt:lpstr>課題１</vt:lpstr>
      <vt:lpstr>課題２</vt:lpstr>
      <vt:lpstr>課題３</vt:lpstr>
      <vt:lpstr>状況</vt:lpstr>
      <vt:lpstr>PowerPoint プレゼンテーション</vt:lpstr>
      <vt:lpstr>[LVMWD] RO System Configuration and Measurement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1394</cp:revision>
  <dcterms:created xsi:type="dcterms:W3CDTF">2022-01-26T00:23:42Z</dcterms:created>
  <dcterms:modified xsi:type="dcterms:W3CDTF">2023-08-24T10:06:00Z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